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76" r:id="rId3"/>
    <p:sldId id="277" r:id="rId4"/>
    <p:sldId id="278" r:id="rId5"/>
    <p:sldId id="257" r:id="rId6"/>
    <p:sldId id="258" r:id="rId7"/>
    <p:sldId id="259" r:id="rId8"/>
    <p:sldId id="260" r:id="rId9"/>
    <p:sldId id="261" r:id="rId10"/>
    <p:sldId id="262" r:id="rId11"/>
    <p:sldId id="279" r:id="rId12"/>
    <p:sldId id="280" r:id="rId13"/>
    <p:sldId id="281" r:id="rId14"/>
    <p:sldId id="282" r:id="rId15"/>
    <p:sldId id="283" r:id="rId16"/>
    <p:sldId id="284" r:id="rId17"/>
    <p:sldId id="286" r:id="rId18"/>
    <p:sldId id="289"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A7A431-DE59-47B6-9E81-6376D74230CC}" type="datetimeFigureOut">
              <a:rPr lang="en-US" smtClean="0"/>
              <a:t>5/4/2017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EE3F06-9036-4B80-832F-6B4268D82D24}" type="slidenum">
              <a:rPr lang="en-US" smtClean="0"/>
              <a:t>‹#›</a:t>
            </a:fld>
            <a:endParaRPr lang="en-US"/>
          </a:p>
        </p:txBody>
      </p:sp>
    </p:spTree>
    <p:extLst>
      <p:ext uri="{BB962C8B-B14F-4D97-AF65-F5344CB8AC3E}">
        <p14:creationId xmlns:p14="http://schemas.microsoft.com/office/powerpoint/2010/main" val="338868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DFED53-5EEB-4535-9C91-C8369BA58D09}" type="datetime1">
              <a:rPr lang="en-US" smtClean="0"/>
              <a:t>5/4/2017</a:t>
            </a:fld>
            <a:endParaRPr lang="en-US"/>
          </a:p>
        </p:txBody>
      </p:sp>
      <p:sp>
        <p:nvSpPr>
          <p:cNvPr id="5" name="Footer Placeholder 4"/>
          <p:cNvSpPr>
            <a:spLocks noGrp="1"/>
          </p:cNvSpPr>
          <p:nvPr>
            <p:ph type="ftr" sz="quarter" idx="11"/>
          </p:nvPr>
        </p:nvSpPr>
        <p:spPr/>
        <p:txBody>
          <a:bodyPr/>
          <a:lstStyle/>
          <a:p>
            <a:r>
              <a:rPr lang="en-US" smtClean="0"/>
              <a:t>TS. NHAN CẨM TRÍ </a:t>
            </a:r>
            <a:endParaRPr lang="en-US"/>
          </a:p>
        </p:txBody>
      </p:sp>
      <p:sp>
        <p:nvSpPr>
          <p:cNvPr id="6" name="Slide Number Placeholder 5"/>
          <p:cNvSpPr>
            <a:spLocks noGrp="1"/>
          </p:cNvSpPr>
          <p:nvPr>
            <p:ph type="sldNum" sz="quarter" idx="12"/>
          </p:nvPr>
        </p:nvSpPr>
        <p:spPr/>
        <p:txBody>
          <a:bodyPr/>
          <a:lstStyle/>
          <a:p>
            <a:fld id="{E6CF0B50-A55F-4FB0-B620-583F0007A5C3}" type="slidenum">
              <a:rPr lang="en-US" smtClean="0"/>
              <a:t>‹#›</a:t>
            </a:fld>
            <a:endParaRPr lang="en-US"/>
          </a:p>
        </p:txBody>
      </p:sp>
    </p:spTree>
    <p:extLst>
      <p:ext uri="{BB962C8B-B14F-4D97-AF65-F5344CB8AC3E}">
        <p14:creationId xmlns:p14="http://schemas.microsoft.com/office/powerpoint/2010/main" val="842478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734C48-81EF-454B-855A-59696B2FDAAC}" type="datetime1">
              <a:rPr lang="en-US" smtClean="0"/>
              <a:t>5/4/2017</a:t>
            </a:fld>
            <a:endParaRPr lang="en-US"/>
          </a:p>
        </p:txBody>
      </p:sp>
      <p:sp>
        <p:nvSpPr>
          <p:cNvPr id="5" name="Footer Placeholder 4"/>
          <p:cNvSpPr>
            <a:spLocks noGrp="1"/>
          </p:cNvSpPr>
          <p:nvPr>
            <p:ph type="ftr" sz="quarter" idx="11"/>
          </p:nvPr>
        </p:nvSpPr>
        <p:spPr/>
        <p:txBody>
          <a:bodyPr/>
          <a:lstStyle/>
          <a:p>
            <a:r>
              <a:rPr lang="en-US" smtClean="0"/>
              <a:t>TS. NHAN CẨM TRÍ </a:t>
            </a:r>
            <a:endParaRPr lang="en-US"/>
          </a:p>
        </p:txBody>
      </p:sp>
      <p:sp>
        <p:nvSpPr>
          <p:cNvPr id="6" name="Slide Number Placeholder 5"/>
          <p:cNvSpPr>
            <a:spLocks noGrp="1"/>
          </p:cNvSpPr>
          <p:nvPr>
            <p:ph type="sldNum" sz="quarter" idx="12"/>
          </p:nvPr>
        </p:nvSpPr>
        <p:spPr/>
        <p:txBody>
          <a:bodyPr/>
          <a:lstStyle/>
          <a:p>
            <a:fld id="{E6CF0B50-A55F-4FB0-B620-583F0007A5C3}" type="slidenum">
              <a:rPr lang="en-US" smtClean="0"/>
              <a:t>‹#›</a:t>
            </a:fld>
            <a:endParaRPr lang="en-US"/>
          </a:p>
        </p:txBody>
      </p:sp>
    </p:spTree>
    <p:extLst>
      <p:ext uri="{BB962C8B-B14F-4D97-AF65-F5344CB8AC3E}">
        <p14:creationId xmlns:p14="http://schemas.microsoft.com/office/powerpoint/2010/main" val="3689327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1A9E1E-0D32-4CEA-8438-CC7B307B25AD}" type="datetime1">
              <a:rPr lang="en-US" smtClean="0"/>
              <a:t>5/4/2017</a:t>
            </a:fld>
            <a:endParaRPr lang="en-US"/>
          </a:p>
        </p:txBody>
      </p:sp>
      <p:sp>
        <p:nvSpPr>
          <p:cNvPr id="5" name="Footer Placeholder 4"/>
          <p:cNvSpPr>
            <a:spLocks noGrp="1"/>
          </p:cNvSpPr>
          <p:nvPr>
            <p:ph type="ftr" sz="quarter" idx="11"/>
          </p:nvPr>
        </p:nvSpPr>
        <p:spPr/>
        <p:txBody>
          <a:bodyPr/>
          <a:lstStyle/>
          <a:p>
            <a:r>
              <a:rPr lang="en-US" smtClean="0"/>
              <a:t>TS. NHAN CẨM TRÍ </a:t>
            </a:r>
            <a:endParaRPr lang="en-US"/>
          </a:p>
        </p:txBody>
      </p:sp>
      <p:sp>
        <p:nvSpPr>
          <p:cNvPr id="6" name="Slide Number Placeholder 5"/>
          <p:cNvSpPr>
            <a:spLocks noGrp="1"/>
          </p:cNvSpPr>
          <p:nvPr>
            <p:ph type="sldNum" sz="quarter" idx="12"/>
          </p:nvPr>
        </p:nvSpPr>
        <p:spPr/>
        <p:txBody>
          <a:bodyPr/>
          <a:lstStyle/>
          <a:p>
            <a:fld id="{E6CF0B50-A55F-4FB0-B620-583F0007A5C3}" type="slidenum">
              <a:rPr lang="en-US" smtClean="0"/>
              <a:t>‹#›</a:t>
            </a:fld>
            <a:endParaRPr lang="en-US"/>
          </a:p>
        </p:txBody>
      </p:sp>
    </p:spTree>
    <p:extLst>
      <p:ext uri="{BB962C8B-B14F-4D97-AF65-F5344CB8AC3E}">
        <p14:creationId xmlns:p14="http://schemas.microsoft.com/office/powerpoint/2010/main" val="1869128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8951A4-938C-492C-BACA-15879C347A41}" type="datetime1">
              <a:rPr lang="en-US" smtClean="0"/>
              <a:t>5/4/2017</a:t>
            </a:fld>
            <a:endParaRPr lang="en-US"/>
          </a:p>
        </p:txBody>
      </p:sp>
      <p:sp>
        <p:nvSpPr>
          <p:cNvPr id="5" name="Footer Placeholder 4"/>
          <p:cNvSpPr>
            <a:spLocks noGrp="1"/>
          </p:cNvSpPr>
          <p:nvPr>
            <p:ph type="ftr" sz="quarter" idx="11"/>
          </p:nvPr>
        </p:nvSpPr>
        <p:spPr/>
        <p:txBody>
          <a:bodyPr/>
          <a:lstStyle/>
          <a:p>
            <a:r>
              <a:rPr lang="en-US" smtClean="0"/>
              <a:t>TS. NHAN CẨM TRÍ </a:t>
            </a:r>
            <a:endParaRPr lang="en-US"/>
          </a:p>
        </p:txBody>
      </p:sp>
      <p:sp>
        <p:nvSpPr>
          <p:cNvPr id="6" name="Slide Number Placeholder 5"/>
          <p:cNvSpPr>
            <a:spLocks noGrp="1"/>
          </p:cNvSpPr>
          <p:nvPr>
            <p:ph type="sldNum" sz="quarter" idx="12"/>
          </p:nvPr>
        </p:nvSpPr>
        <p:spPr/>
        <p:txBody>
          <a:bodyPr/>
          <a:lstStyle/>
          <a:p>
            <a:fld id="{E6CF0B50-A55F-4FB0-B620-583F0007A5C3}" type="slidenum">
              <a:rPr lang="en-US" smtClean="0"/>
              <a:t>‹#›</a:t>
            </a:fld>
            <a:endParaRPr lang="en-US"/>
          </a:p>
        </p:txBody>
      </p:sp>
    </p:spTree>
    <p:extLst>
      <p:ext uri="{BB962C8B-B14F-4D97-AF65-F5344CB8AC3E}">
        <p14:creationId xmlns:p14="http://schemas.microsoft.com/office/powerpoint/2010/main" val="408615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3213A0-3EC6-4CC8-9E44-E68A64141C04}" type="datetime1">
              <a:rPr lang="en-US" smtClean="0"/>
              <a:t>5/4/2017</a:t>
            </a:fld>
            <a:endParaRPr lang="en-US"/>
          </a:p>
        </p:txBody>
      </p:sp>
      <p:sp>
        <p:nvSpPr>
          <p:cNvPr id="5" name="Footer Placeholder 4"/>
          <p:cNvSpPr>
            <a:spLocks noGrp="1"/>
          </p:cNvSpPr>
          <p:nvPr>
            <p:ph type="ftr" sz="quarter" idx="11"/>
          </p:nvPr>
        </p:nvSpPr>
        <p:spPr/>
        <p:txBody>
          <a:bodyPr/>
          <a:lstStyle/>
          <a:p>
            <a:r>
              <a:rPr lang="en-US" smtClean="0"/>
              <a:t>TS. NHAN CẨM TRÍ </a:t>
            </a:r>
            <a:endParaRPr lang="en-US"/>
          </a:p>
        </p:txBody>
      </p:sp>
      <p:sp>
        <p:nvSpPr>
          <p:cNvPr id="6" name="Slide Number Placeholder 5"/>
          <p:cNvSpPr>
            <a:spLocks noGrp="1"/>
          </p:cNvSpPr>
          <p:nvPr>
            <p:ph type="sldNum" sz="quarter" idx="12"/>
          </p:nvPr>
        </p:nvSpPr>
        <p:spPr/>
        <p:txBody>
          <a:bodyPr/>
          <a:lstStyle/>
          <a:p>
            <a:fld id="{E6CF0B50-A55F-4FB0-B620-583F0007A5C3}" type="slidenum">
              <a:rPr lang="en-US" smtClean="0"/>
              <a:t>‹#›</a:t>
            </a:fld>
            <a:endParaRPr lang="en-US"/>
          </a:p>
        </p:txBody>
      </p:sp>
    </p:spTree>
    <p:extLst>
      <p:ext uri="{BB962C8B-B14F-4D97-AF65-F5344CB8AC3E}">
        <p14:creationId xmlns:p14="http://schemas.microsoft.com/office/powerpoint/2010/main" val="1054908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AB3254-BED8-4062-965A-0C601985C52F}" type="datetime1">
              <a:rPr lang="en-US" smtClean="0"/>
              <a:t>5/4/2017</a:t>
            </a:fld>
            <a:endParaRPr lang="en-US"/>
          </a:p>
        </p:txBody>
      </p:sp>
      <p:sp>
        <p:nvSpPr>
          <p:cNvPr id="6" name="Footer Placeholder 5"/>
          <p:cNvSpPr>
            <a:spLocks noGrp="1"/>
          </p:cNvSpPr>
          <p:nvPr>
            <p:ph type="ftr" sz="quarter" idx="11"/>
          </p:nvPr>
        </p:nvSpPr>
        <p:spPr/>
        <p:txBody>
          <a:bodyPr/>
          <a:lstStyle/>
          <a:p>
            <a:r>
              <a:rPr lang="en-US" smtClean="0"/>
              <a:t>TS. NHAN CẨM TRÍ </a:t>
            </a:r>
            <a:endParaRPr lang="en-US"/>
          </a:p>
        </p:txBody>
      </p:sp>
      <p:sp>
        <p:nvSpPr>
          <p:cNvPr id="7" name="Slide Number Placeholder 6"/>
          <p:cNvSpPr>
            <a:spLocks noGrp="1"/>
          </p:cNvSpPr>
          <p:nvPr>
            <p:ph type="sldNum" sz="quarter" idx="12"/>
          </p:nvPr>
        </p:nvSpPr>
        <p:spPr/>
        <p:txBody>
          <a:bodyPr/>
          <a:lstStyle/>
          <a:p>
            <a:fld id="{E6CF0B50-A55F-4FB0-B620-583F0007A5C3}" type="slidenum">
              <a:rPr lang="en-US" smtClean="0"/>
              <a:t>‹#›</a:t>
            </a:fld>
            <a:endParaRPr lang="en-US"/>
          </a:p>
        </p:txBody>
      </p:sp>
    </p:spTree>
    <p:extLst>
      <p:ext uri="{BB962C8B-B14F-4D97-AF65-F5344CB8AC3E}">
        <p14:creationId xmlns:p14="http://schemas.microsoft.com/office/powerpoint/2010/main" val="4163200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C33D29-F0D0-4E11-BED2-BE9CC5D55535}" type="datetime1">
              <a:rPr lang="en-US" smtClean="0"/>
              <a:t>5/4/2017</a:t>
            </a:fld>
            <a:endParaRPr lang="en-US"/>
          </a:p>
        </p:txBody>
      </p:sp>
      <p:sp>
        <p:nvSpPr>
          <p:cNvPr id="8" name="Footer Placeholder 7"/>
          <p:cNvSpPr>
            <a:spLocks noGrp="1"/>
          </p:cNvSpPr>
          <p:nvPr>
            <p:ph type="ftr" sz="quarter" idx="11"/>
          </p:nvPr>
        </p:nvSpPr>
        <p:spPr/>
        <p:txBody>
          <a:bodyPr/>
          <a:lstStyle/>
          <a:p>
            <a:r>
              <a:rPr lang="en-US" smtClean="0"/>
              <a:t>TS. NHAN CẨM TRÍ </a:t>
            </a:r>
            <a:endParaRPr lang="en-US"/>
          </a:p>
        </p:txBody>
      </p:sp>
      <p:sp>
        <p:nvSpPr>
          <p:cNvPr id="9" name="Slide Number Placeholder 8"/>
          <p:cNvSpPr>
            <a:spLocks noGrp="1"/>
          </p:cNvSpPr>
          <p:nvPr>
            <p:ph type="sldNum" sz="quarter" idx="12"/>
          </p:nvPr>
        </p:nvSpPr>
        <p:spPr/>
        <p:txBody>
          <a:bodyPr/>
          <a:lstStyle/>
          <a:p>
            <a:fld id="{E6CF0B50-A55F-4FB0-B620-583F0007A5C3}" type="slidenum">
              <a:rPr lang="en-US" smtClean="0"/>
              <a:t>‹#›</a:t>
            </a:fld>
            <a:endParaRPr lang="en-US"/>
          </a:p>
        </p:txBody>
      </p:sp>
    </p:spTree>
    <p:extLst>
      <p:ext uri="{BB962C8B-B14F-4D97-AF65-F5344CB8AC3E}">
        <p14:creationId xmlns:p14="http://schemas.microsoft.com/office/powerpoint/2010/main" val="2239690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9A3788-58C3-4945-93B0-A2F8492B0FD7}" type="datetime1">
              <a:rPr lang="en-US" smtClean="0"/>
              <a:t>5/4/2017</a:t>
            </a:fld>
            <a:endParaRPr lang="en-US"/>
          </a:p>
        </p:txBody>
      </p:sp>
      <p:sp>
        <p:nvSpPr>
          <p:cNvPr id="4" name="Footer Placeholder 3"/>
          <p:cNvSpPr>
            <a:spLocks noGrp="1"/>
          </p:cNvSpPr>
          <p:nvPr>
            <p:ph type="ftr" sz="quarter" idx="11"/>
          </p:nvPr>
        </p:nvSpPr>
        <p:spPr/>
        <p:txBody>
          <a:bodyPr/>
          <a:lstStyle/>
          <a:p>
            <a:r>
              <a:rPr lang="en-US" smtClean="0"/>
              <a:t>TS. NHAN CẨM TRÍ </a:t>
            </a:r>
            <a:endParaRPr lang="en-US"/>
          </a:p>
        </p:txBody>
      </p:sp>
      <p:sp>
        <p:nvSpPr>
          <p:cNvPr id="5" name="Slide Number Placeholder 4"/>
          <p:cNvSpPr>
            <a:spLocks noGrp="1"/>
          </p:cNvSpPr>
          <p:nvPr>
            <p:ph type="sldNum" sz="quarter" idx="12"/>
          </p:nvPr>
        </p:nvSpPr>
        <p:spPr/>
        <p:txBody>
          <a:bodyPr/>
          <a:lstStyle/>
          <a:p>
            <a:fld id="{E6CF0B50-A55F-4FB0-B620-583F0007A5C3}" type="slidenum">
              <a:rPr lang="en-US" smtClean="0"/>
              <a:t>‹#›</a:t>
            </a:fld>
            <a:endParaRPr lang="en-US"/>
          </a:p>
        </p:txBody>
      </p:sp>
    </p:spTree>
    <p:extLst>
      <p:ext uri="{BB962C8B-B14F-4D97-AF65-F5344CB8AC3E}">
        <p14:creationId xmlns:p14="http://schemas.microsoft.com/office/powerpoint/2010/main" val="1198314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73339A-22E0-402B-A2B5-9FE83D36D64C}" type="datetime1">
              <a:rPr lang="en-US" smtClean="0"/>
              <a:t>5/4/2017</a:t>
            </a:fld>
            <a:endParaRPr lang="en-US"/>
          </a:p>
        </p:txBody>
      </p:sp>
      <p:sp>
        <p:nvSpPr>
          <p:cNvPr id="3" name="Footer Placeholder 2"/>
          <p:cNvSpPr>
            <a:spLocks noGrp="1"/>
          </p:cNvSpPr>
          <p:nvPr>
            <p:ph type="ftr" sz="quarter" idx="11"/>
          </p:nvPr>
        </p:nvSpPr>
        <p:spPr/>
        <p:txBody>
          <a:bodyPr/>
          <a:lstStyle/>
          <a:p>
            <a:r>
              <a:rPr lang="en-US" smtClean="0"/>
              <a:t>TS. NHAN CẨM TRÍ </a:t>
            </a:r>
            <a:endParaRPr lang="en-US"/>
          </a:p>
        </p:txBody>
      </p:sp>
      <p:sp>
        <p:nvSpPr>
          <p:cNvPr id="4" name="Slide Number Placeholder 3"/>
          <p:cNvSpPr>
            <a:spLocks noGrp="1"/>
          </p:cNvSpPr>
          <p:nvPr>
            <p:ph type="sldNum" sz="quarter" idx="12"/>
          </p:nvPr>
        </p:nvSpPr>
        <p:spPr/>
        <p:txBody>
          <a:bodyPr/>
          <a:lstStyle/>
          <a:p>
            <a:fld id="{E6CF0B50-A55F-4FB0-B620-583F0007A5C3}" type="slidenum">
              <a:rPr lang="en-US" smtClean="0"/>
              <a:t>‹#›</a:t>
            </a:fld>
            <a:endParaRPr lang="en-US"/>
          </a:p>
        </p:txBody>
      </p:sp>
    </p:spTree>
    <p:extLst>
      <p:ext uri="{BB962C8B-B14F-4D97-AF65-F5344CB8AC3E}">
        <p14:creationId xmlns:p14="http://schemas.microsoft.com/office/powerpoint/2010/main" val="2768203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B02ECA-10B8-4803-A9CC-40B025034CF2}" type="datetime1">
              <a:rPr lang="en-US" smtClean="0"/>
              <a:t>5/4/2017</a:t>
            </a:fld>
            <a:endParaRPr lang="en-US"/>
          </a:p>
        </p:txBody>
      </p:sp>
      <p:sp>
        <p:nvSpPr>
          <p:cNvPr id="6" name="Footer Placeholder 5"/>
          <p:cNvSpPr>
            <a:spLocks noGrp="1"/>
          </p:cNvSpPr>
          <p:nvPr>
            <p:ph type="ftr" sz="quarter" idx="11"/>
          </p:nvPr>
        </p:nvSpPr>
        <p:spPr/>
        <p:txBody>
          <a:bodyPr/>
          <a:lstStyle/>
          <a:p>
            <a:r>
              <a:rPr lang="en-US" smtClean="0"/>
              <a:t>TS. NHAN CẨM TRÍ </a:t>
            </a:r>
            <a:endParaRPr lang="en-US"/>
          </a:p>
        </p:txBody>
      </p:sp>
      <p:sp>
        <p:nvSpPr>
          <p:cNvPr id="7" name="Slide Number Placeholder 6"/>
          <p:cNvSpPr>
            <a:spLocks noGrp="1"/>
          </p:cNvSpPr>
          <p:nvPr>
            <p:ph type="sldNum" sz="quarter" idx="12"/>
          </p:nvPr>
        </p:nvSpPr>
        <p:spPr/>
        <p:txBody>
          <a:bodyPr/>
          <a:lstStyle/>
          <a:p>
            <a:fld id="{E6CF0B50-A55F-4FB0-B620-583F0007A5C3}" type="slidenum">
              <a:rPr lang="en-US" smtClean="0"/>
              <a:t>‹#›</a:t>
            </a:fld>
            <a:endParaRPr lang="en-US"/>
          </a:p>
        </p:txBody>
      </p:sp>
    </p:spTree>
    <p:extLst>
      <p:ext uri="{BB962C8B-B14F-4D97-AF65-F5344CB8AC3E}">
        <p14:creationId xmlns:p14="http://schemas.microsoft.com/office/powerpoint/2010/main" val="250951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E25B52-F353-4468-9D8F-A06385270899}" type="datetime1">
              <a:rPr lang="en-US" smtClean="0"/>
              <a:t>5/4/2017</a:t>
            </a:fld>
            <a:endParaRPr lang="en-US"/>
          </a:p>
        </p:txBody>
      </p:sp>
      <p:sp>
        <p:nvSpPr>
          <p:cNvPr id="6" name="Footer Placeholder 5"/>
          <p:cNvSpPr>
            <a:spLocks noGrp="1"/>
          </p:cNvSpPr>
          <p:nvPr>
            <p:ph type="ftr" sz="quarter" idx="11"/>
          </p:nvPr>
        </p:nvSpPr>
        <p:spPr/>
        <p:txBody>
          <a:bodyPr/>
          <a:lstStyle/>
          <a:p>
            <a:r>
              <a:rPr lang="en-US" smtClean="0"/>
              <a:t>TS. NHAN CẨM TRÍ </a:t>
            </a:r>
            <a:endParaRPr lang="en-US"/>
          </a:p>
        </p:txBody>
      </p:sp>
      <p:sp>
        <p:nvSpPr>
          <p:cNvPr id="7" name="Slide Number Placeholder 6"/>
          <p:cNvSpPr>
            <a:spLocks noGrp="1"/>
          </p:cNvSpPr>
          <p:nvPr>
            <p:ph type="sldNum" sz="quarter" idx="12"/>
          </p:nvPr>
        </p:nvSpPr>
        <p:spPr/>
        <p:txBody>
          <a:bodyPr/>
          <a:lstStyle/>
          <a:p>
            <a:fld id="{E6CF0B50-A55F-4FB0-B620-583F0007A5C3}" type="slidenum">
              <a:rPr lang="en-US" smtClean="0"/>
              <a:t>‹#›</a:t>
            </a:fld>
            <a:endParaRPr lang="en-US"/>
          </a:p>
        </p:txBody>
      </p:sp>
    </p:spTree>
    <p:extLst>
      <p:ext uri="{BB962C8B-B14F-4D97-AF65-F5344CB8AC3E}">
        <p14:creationId xmlns:p14="http://schemas.microsoft.com/office/powerpoint/2010/main" val="2997071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EF8FD3-66D1-4ADF-8BAA-98934A2397D1}" type="datetime1">
              <a:rPr lang="en-US" smtClean="0"/>
              <a:t>5/4/2017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TS. NHAN CẨM TRÍ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CF0B50-A55F-4FB0-B620-583F0007A5C3}" type="slidenum">
              <a:rPr lang="en-US" smtClean="0"/>
              <a:t>‹#›</a:t>
            </a:fld>
            <a:endParaRPr lang="en-US"/>
          </a:p>
        </p:txBody>
      </p:sp>
    </p:spTree>
    <p:extLst>
      <p:ext uri="{BB962C8B-B14F-4D97-AF65-F5344CB8AC3E}">
        <p14:creationId xmlns:p14="http://schemas.microsoft.com/office/powerpoint/2010/main" val="2992772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trinc@uef.edu.v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86339" y="3581400"/>
            <a:ext cx="7730691" cy="830997"/>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400" b="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Đề tài: “Phương </a:t>
            </a:r>
            <a:r>
              <a:rPr lang="en-US" sz="2400" b="1" cap="all">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pháp tư duy để tìm ra vấn đề nghiên </a:t>
            </a:r>
            <a:r>
              <a:rPr lang="en-US" sz="2400" b="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cứu”</a:t>
            </a:r>
            <a:endParaRPr lang="en-US" sz="2400" b="1" cap="all">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2" name="TextBox 1"/>
          <p:cNvSpPr txBox="1"/>
          <p:nvPr/>
        </p:nvSpPr>
        <p:spPr>
          <a:xfrm>
            <a:off x="613611" y="381000"/>
            <a:ext cx="8001000" cy="1354217"/>
          </a:xfrm>
          <a:prstGeom prst="rect">
            <a:avLst/>
          </a:prstGeom>
          <a:noFill/>
        </p:spPr>
        <p:txBody>
          <a:bodyPr wrap="square" rtlCol="0">
            <a:spAutoFit/>
          </a:bodyPr>
          <a:lstStyle/>
          <a:p>
            <a:pPr algn="ctr"/>
            <a:r>
              <a:rPr lang="en-US" sz="2800" smtClean="0">
                <a:solidFill>
                  <a:srgbClr val="C00000"/>
                </a:solidFill>
                <a:latin typeface="Times New Roman" pitchFamily="18" charset="0"/>
                <a:cs typeface="Times New Roman" pitchFamily="18" charset="0"/>
              </a:rPr>
              <a:t>TRƯỜNG ĐẠI HỌC KINH TẾ TÀI CHÍNH TPHCM</a:t>
            </a:r>
          </a:p>
          <a:p>
            <a:pPr algn="ctr"/>
            <a:endParaRPr lang="en-US" smtClean="0">
              <a:latin typeface="Times New Roman" pitchFamily="18" charset="0"/>
              <a:cs typeface="Times New Roman" pitchFamily="18" charset="0"/>
            </a:endParaRPr>
          </a:p>
          <a:p>
            <a:pPr algn="ctr"/>
            <a:r>
              <a:rPr lang="en-US" smtClean="0">
                <a:latin typeface="Times New Roman" pitchFamily="18" charset="0"/>
                <a:cs typeface="Times New Roman" pitchFamily="18" charset="0"/>
              </a:rPr>
              <a:t>KHOA QUAN HỆ QUỐC TẾ VÀ TRUYỀN THÔNG</a:t>
            </a:r>
          </a:p>
          <a:p>
            <a:pPr algn="ctr"/>
            <a:endParaRPr lang="en-US">
              <a:latin typeface="Times New Roman" pitchFamily="18" charset="0"/>
              <a:cs typeface="Times New Roman" pitchFamily="18" charset="0"/>
            </a:endParaRPr>
          </a:p>
        </p:txBody>
      </p:sp>
      <p:sp>
        <p:nvSpPr>
          <p:cNvPr id="3" name="TextBox 2"/>
          <p:cNvSpPr txBox="1"/>
          <p:nvPr/>
        </p:nvSpPr>
        <p:spPr>
          <a:xfrm>
            <a:off x="617622" y="2327701"/>
            <a:ext cx="7772400" cy="954107"/>
          </a:xfrm>
          <a:prstGeom prst="rect">
            <a:avLst/>
          </a:prstGeom>
          <a:noFill/>
        </p:spPr>
        <p:txBody>
          <a:bodyPr wrap="square" rtlCol="0">
            <a:spAutoFit/>
            <a:scene3d>
              <a:camera prst="perspectiveRelaxed"/>
              <a:lightRig rig="threePt" dir="t"/>
            </a:scene3d>
          </a:bodyPr>
          <a:lstStyle/>
          <a:p>
            <a:pPr algn="ctr"/>
            <a:r>
              <a:rPr lang="en-US" sz="2800" b="1" smtClean="0">
                <a:solidFill>
                  <a:srgbClr val="FF0000"/>
                </a:solidFill>
              </a:rPr>
              <a:t>Hội thảo : “Sinh viên nghiên cứu khoa học: Phương pháp và cách thức tiếp cận” </a:t>
            </a:r>
            <a:endParaRPr lang="en-US" sz="2800" b="1">
              <a:solidFill>
                <a:srgbClr val="FF0000"/>
              </a:solidFill>
            </a:endParaRPr>
          </a:p>
        </p:txBody>
      </p:sp>
      <p:sp>
        <p:nvSpPr>
          <p:cNvPr id="5" name="5-Point Star 4"/>
          <p:cNvSpPr/>
          <p:nvPr/>
        </p:nvSpPr>
        <p:spPr>
          <a:xfrm>
            <a:off x="3860535" y="1620504"/>
            <a:ext cx="270710" cy="2667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4343401" y="1605940"/>
            <a:ext cx="270710" cy="2667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4758490" y="1620504"/>
            <a:ext cx="270710" cy="2667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954756" y="4893190"/>
            <a:ext cx="3047999" cy="1015663"/>
          </a:xfrm>
          <a:prstGeom prst="rect">
            <a:avLst/>
          </a:prstGeom>
          <a:noFill/>
        </p:spPr>
        <p:txBody>
          <a:bodyPr wrap="square" rtlCol="0">
            <a:spAutoFit/>
          </a:bodyPr>
          <a:lstStyle/>
          <a:p>
            <a:pPr algn="ctr"/>
            <a:r>
              <a:rPr lang="en-US" b="1" smtClean="0"/>
              <a:t>TS. Nhan Cẩm Trí</a:t>
            </a:r>
          </a:p>
          <a:p>
            <a:pPr algn="ctr"/>
            <a:endParaRPr lang="en-US" sz="1400" b="1" smtClean="0"/>
          </a:p>
          <a:p>
            <a:pPr algn="ctr"/>
            <a:r>
              <a:rPr lang="en-US" sz="1400" smtClean="0"/>
              <a:t>Email: </a:t>
            </a:r>
            <a:r>
              <a:rPr lang="en-US" sz="1400" smtClean="0">
                <a:hlinkClick r:id="rId2"/>
              </a:rPr>
              <a:t>trinc@uef.edu.vn</a:t>
            </a:r>
            <a:endParaRPr lang="en-US" sz="1400" smtClean="0"/>
          </a:p>
          <a:p>
            <a:pPr algn="ctr"/>
            <a:r>
              <a:rPr lang="en-US" sz="1400" smtClean="0"/>
              <a:t>HP: 0913703611</a:t>
            </a:r>
            <a:endParaRPr lang="en-US" sz="1400"/>
          </a:p>
        </p:txBody>
      </p:sp>
      <p:sp>
        <p:nvSpPr>
          <p:cNvPr id="9" name="Date Placeholder 8"/>
          <p:cNvSpPr>
            <a:spLocks noGrp="1"/>
          </p:cNvSpPr>
          <p:nvPr>
            <p:ph type="dt" sz="half" idx="10"/>
          </p:nvPr>
        </p:nvSpPr>
        <p:spPr/>
        <p:txBody>
          <a:bodyPr/>
          <a:lstStyle/>
          <a:p>
            <a:fld id="{B05AEA4D-078E-44CA-98BE-727F59AC92A9}" type="datetime1">
              <a:rPr lang="en-US" smtClean="0"/>
              <a:t>5/4/2017</a:t>
            </a:fld>
            <a:endParaRPr lang="en-US"/>
          </a:p>
        </p:txBody>
      </p:sp>
      <p:sp>
        <p:nvSpPr>
          <p:cNvPr id="10" name="Slide Number Placeholder 9"/>
          <p:cNvSpPr>
            <a:spLocks noGrp="1"/>
          </p:cNvSpPr>
          <p:nvPr>
            <p:ph type="sldNum" sz="quarter" idx="12"/>
          </p:nvPr>
        </p:nvSpPr>
        <p:spPr/>
        <p:txBody>
          <a:bodyPr/>
          <a:lstStyle/>
          <a:p>
            <a:fld id="{E6CF0B50-A55F-4FB0-B620-583F0007A5C3}" type="slidenum">
              <a:rPr lang="en-US" smtClean="0"/>
              <a:t>1</a:t>
            </a:fld>
            <a:endParaRPr lang="en-US"/>
          </a:p>
        </p:txBody>
      </p:sp>
      <p:sp>
        <p:nvSpPr>
          <p:cNvPr id="11" name="Footer Placeholder 10"/>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3769345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8778" y="914400"/>
            <a:ext cx="7323221" cy="4493538"/>
          </a:xfrm>
          <a:prstGeom prst="rect">
            <a:avLst/>
          </a:prstGeom>
          <a:noFill/>
        </p:spPr>
        <p:txBody>
          <a:bodyPr wrap="square" rtlCol="0">
            <a:spAutoFit/>
          </a:bodyPr>
          <a:lstStyle/>
          <a:p>
            <a:pPr marL="342900" indent="-342900" algn="just">
              <a:buFont typeface="Wingdings" pitchFamily="2" charset="2"/>
              <a:buChar char="v"/>
            </a:pPr>
            <a:r>
              <a:rPr lang="en-US" sz="2200" i="1" smtClean="0">
                <a:latin typeface="Times New Roman" pitchFamily="18" charset="0"/>
                <a:cs typeface="Times New Roman" pitchFamily="18" charset="0"/>
              </a:rPr>
              <a:t>Tính </a:t>
            </a:r>
            <a:r>
              <a:rPr lang="en-US" sz="2200" i="1">
                <a:latin typeface="Times New Roman" pitchFamily="18" charset="0"/>
                <a:cs typeface="Times New Roman" pitchFamily="18" charset="0"/>
              </a:rPr>
              <a:t>tò mò của chúng ta về điều gì đó cũng đặt ra các câu hỏi hay “vấn đề” nghiên cứu.</a:t>
            </a:r>
          </a:p>
          <a:p>
            <a:pPr algn="just"/>
            <a:endParaRPr lang="en-US" sz="2200" smtClean="0">
              <a:latin typeface="Times New Roman" pitchFamily="18" charset="0"/>
              <a:cs typeface="Times New Roman" pitchFamily="18" charset="0"/>
            </a:endParaRPr>
          </a:p>
          <a:p>
            <a:pPr algn="just"/>
            <a:r>
              <a:rPr lang="en-US" sz="2200" b="1" smtClean="0">
                <a:latin typeface="Times New Roman" pitchFamily="18" charset="0"/>
                <a:cs typeface="Times New Roman" pitchFamily="18" charset="0"/>
              </a:rPr>
              <a:t>Ví dụ</a:t>
            </a:r>
            <a:r>
              <a:rPr lang="en-US" sz="2200" b="1" smtClean="0">
                <a:latin typeface="Times New Roman" pitchFamily="18" charset="0"/>
                <a:cs typeface="Times New Roman" pitchFamily="18" charset="0"/>
              </a:rPr>
              <a:t>:</a:t>
            </a:r>
          </a:p>
          <a:p>
            <a:pPr algn="just"/>
            <a:r>
              <a:rPr lang="en-US" sz="2200" smtClean="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algn="just"/>
            <a:r>
              <a:rPr lang="en-US" sz="2200" smtClean="0">
                <a:latin typeface="Times New Roman" pitchFamily="18" charset="0"/>
                <a:cs typeface="Times New Roman" pitchFamily="18" charset="0"/>
              </a:rPr>
              <a:t>Vì sao xảy ra hiện tượng lạm phát khi thị trường trong nước phát triển nóng?</a:t>
            </a:r>
          </a:p>
          <a:p>
            <a:pPr algn="just"/>
            <a:endParaRPr lang="en-US" sz="2200">
              <a:latin typeface="Times New Roman" pitchFamily="18" charset="0"/>
              <a:cs typeface="Times New Roman" pitchFamily="18" charset="0"/>
            </a:endParaRPr>
          </a:p>
          <a:p>
            <a:pPr algn="just"/>
            <a:r>
              <a:rPr lang="en-US" sz="2200" smtClean="0">
                <a:latin typeface="Times New Roman" pitchFamily="18" charset="0"/>
                <a:cs typeface="Times New Roman" pitchFamily="18" charset="0"/>
              </a:rPr>
              <a:t>Tại sao Liên Minh Châu Âu (EU) và Quỹ tiền tệ thế giới (IMF) vẫn quyết định tiếp tục cho Hy Lạp vay tiền để giải quyết cuộc khủng hoảng nợ công dù quốc gia này không có khả năng trả nợ khi tỉ lệ nợ đáo hạn lên đến 140% GDP quốc gia?</a:t>
            </a:r>
          </a:p>
          <a:p>
            <a:pPr algn="just"/>
            <a:r>
              <a:rPr lang="en-US" sz="2200" smtClean="0">
                <a:latin typeface="Times New Roman" pitchFamily="18" charset="0"/>
                <a:cs typeface="Times New Roman" pitchFamily="18" charset="0"/>
              </a:rPr>
              <a:t>   </a:t>
            </a:r>
            <a:endParaRPr lang="en-US" sz="220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D003FA65-5FD3-4090-ABAE-9BFAF04C800B}" type="datetime1">
              <a:rPr lang="en-US" smtClean="0"/>
              <a:t>5/4/2017</a:t>
            </a:fld>
            <a:endParaRPr lang="en-US"/>
          </a:p>
        </p:txBody>
      </p:sp>
      <p:sp>
        <p:nvSpPr>
          <p:cNvPr id="3" name="Slide Number Placeholder 2"/>
          <p:cNvSpPr>
            <a:spLocks noGrp="1"/>
          </p:cNvSpPr>
          <p:nvPr>
            <p:ph type="sldNum" sz="quarter" idx="12"/>
          </p:nvPr>
        </p:nvSpPr>
        <p:spPr/>
        <p:txBody>
          <a:bodyPr/>
          <a:lstStyle/>
          <a:p>
            <a:fld id="{E6CF0B50-A55F-4FB0-B620-583F0007A5C3}" type="slidenum">
              <a:rPr lang="en-US" smtClean="0"/>
              <a:t>10</a:t>
            </a:fld>
            <a:endParaRPr lang="en-US"/>
          </a:p>
        </p:txBody>
      </p:sp>
      <p:sp>
        <p:nvSpPr>
          <p:cNvPr id="5" name="Footer Placeholder 4"/>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4263404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F029137-4448-4975-A194-90929DA6D8A6}" type="datetime1">
              <a:rPr lang="en-US" smtClean="0"/>
              <a:t>5/4/2017</a:t>
            </a:fld>
            <a:endParaRPr lang="en-US"/>
          </a:p>
        </p:txBody>
      </p:sp>
      <p:sp>
        <p:nvSpPr>
          <p:cNvPr id="5" name="Slide Number Placeholder 4"/>
          <p:cNvSpPr>
            <a:spLocks noGrp="1"/>
          </p:cNvSpPr>
          <p:nvPr>
            <p:ph type="sldNum" sz="quarter" idx="12"/>
          </p:nvPr>
        </p:nvSpPr>
        <p:spPr/>
        <p:txBody>
          <a:bodyPr/>
          <a:lstStyle/>
          <a:p>
            <a:fld id="{E6CF0B50-A55F-4FB0-B620-583F0007A5C3}" type="slidenum">
              <a:rPr lang="en-US" smtClean="0"/>
              <a:t>11</a:t>
            </a:fld>
            <a:endParaRPr lang="en-US"/>
          </a:p>
        </p:txBody>
      </p:sp>
      <p:sp>
        <p:nvSpPr>
          <p:cNvPr id="6" name="Rectangle 5"/>
          <p:cNvSpPr/>
          <p:nvPr/>
        </p:nvSpPr>
        <p:spPr>
          <a:xfrm>
            <a:off x="533400" y="685800"/>
            <a:ext cx="7924800" cy="4708981"/>
          </a:xfrm>
          <a:prstGeom prst="rect">
            <a:avLst/>
          </a:prstGeom>
        </p:spPr>
        <p:txBody>
          <a:bodyPr wrap="square">
            <a:spAutoFit/>
          </a:bodyPr>
          <a:lstStyle/>
          <a:p>
            <a:pPr>
              <a:lnSpc>
                <a:spcPct val="150000"/>
              </a:lnSpc>
            </a:pPr>
            <a:r>
              <a:rPr lang="en-US" sz="2000" b="1" i="1" smtClean="0">
                <a:solidFill>
                  <a:srgbClr val="0070C0"/>
                </a:solidFill>
                <a:latin typeface="Times New Roman" pitchFamily="18" charset="0"/>
                <a:cs typeface="Times New Roman" pitchFamily="18" charset="0"/>
              </a:rPr>
              <a:t>Những cách lựa </a:t>
            </a:r>
            <a:r>
              <a:rPr lang="en-US" sz="2000" b="1" i="1">
                <a:solidFill>
                  <a:srgbClr val="0070C0"/>
                </a:solidFill>
                <a:latin typeface="Times New Roman" pitchFamily="18" charset="0"/>
                <a:cs typeface="Times New Roman" pitchFamily="18" charset="0"/>
              </a:rPr>
              <a:t>chọn đề tài</a:t>
            </a:r>
            <a:r>
              <a:rPr lang="en-US" sz="2000">
                <a:latin typeface="Times New Roman" pitchFamily="18" charset="0"/>
                <a:cs typeface="Times New Roman" pitchFamily="18" charset="0"/>
              </a:rPr>
              <a:t/>
            </a:r>
            <a:br>
              <a:rPr lang="en-US" sz="2000">
                <a:latin typeface="Times New Roman" pitchFamily="18" charset="0"/>
                <a:cs typeface="Times New Roman" pitchFamily="18" charset="0"/>
              </a:rPr>
            </a:br>
            <a:r>
              <a:rPr lang="en-US" sz="2000">
                <a:latin typeface="Times New Roman" pitchFamily="18" charset="0"/>
                <a:cs typeface="Times New Roman" pitchFamily="18" charset="0"/>
              </a:rPr>
              <a:t>Khi lựa chọn đề tài nghiên cứu khoa học, có thể có những khả năng </a:t>
            </a:r>
            <a:r>
              <a:rPr lang="en-US" sz="2000">
                <a:latin typeface="Times New Roman" pitchFamily="18" charset="0"/>
                <a:cs typeface="Times New Roman" pitchFamily="18" charset="0"/>
              </a:rPr>
              <a:t>sau</a:t>
            </a:r>
            <a:r>
              <a:rPr lang="en-US" sz="2000" smtClean="0">
                <a:latin typeface="Times New Roman" pitchFamily="18" charset="0"/>
                <a:cs typeface="Times New Roman" pitchFamily="18" charset="0"/>
              </a:rPr>
              <a:t>:</a:t>
            </a:r>
          </a:p>
          <a:p>
            <a:pPr marL="342900" indent="-342900">
              <a:lnSpc>
                <a:spcPct val="150000"/>
              </a:lnSpc>
              <a:buFont typeface="Wingdings" pitchFamily="2" charset="2"/>
              <a:buChar char="q"/>
            </a:pPr>
            <a:r>
              <a:rPr lang="en-US" sz="2000" smtClean="0">
                <a:latin typeface="Times New Roman" pitchFamily="18" charset="0"/>
                <a:cs typeface="Times New Roman" pitchFamily="18" charset="0"/>
              </a:rPr>
              <a:t>Người hướng dẫn áp đặt một đề tài mà mình đang quan tâm, </a:t>
            </a:r>
          </a:p>
          <a:p>
            <a:pPr marL="342900" indent="-342900">
              <a:lnSpc>
                <a:spcPct val="150000"/>
              </a:lnSpc>
              <a:buFont typeface="Wingdings" pitchFamily="2" charset="2"/>
              <a:buChar char="q"/>
            </a:pPr>
            <a:r>
              <a:rPr lang="en-US" sz="2000" smtClean="0">
                <a:latin typeface="Times New Roman" pitchFamily="18" charset="0"/>
                <a:cs typeface="Times New Roman" pitchFamily="18" charset="0"/>
              </a:rPr>
              <a:t>Người </a:t>
            </a:r>
            <a:r>
              <a:rPr lang="en-US" sz="2000">
                <a:latin typeface="Times New Roman" pitchFamily="18" charset="0"/>
                <a:cs typeface="Times New Roman" pitchFamily="18" charset="0"/>
              </a:rPr>
              <a:t>hướng dẫn gợi ý một đề tài được cho là phù hợp, có thể là với khả năng và điều kiện thực </a:t>
            </a:r>
            <a:r>
              <a:rPr lang="en-US" sz="2000">
                <a:latin typeface="Times New Roman" pitchFamily="18" charset="0"/>
                <a:cs typeface="Times New Roman" pitchFamily="18" charset="0"/>
              </a:rPr>
              <a:t>tế</a:t>
            </a:r>
            <a:r>
              <a:rPr lang="en-US" sz="2000" smtClean="0">
                <a:latin typeface="Times New Roman" pitchFamily="18" charset="0"/>
                <a:cs typeface="Times New Roman" pitchFamily="18" charset="0"/>
              </a:rPr>
              <a:t>;</a:t>
            </a:r>
          </a:p>
          <a:p>
            <a:pPr marL="342900" indent="-342900">
              <a:lnSpc>
                <a:spcPct val="150000"/>
              </a:lnSpc>
              <a:buFont typeface="Wingdings" pitchFamily="2" charset="2"/>
              <a:buChar char="q"/>
            </a:pPr>
            <a:r>
              <a:rPr lang="en-US" sz="2000" smtClean="0">
                <a:latin typeface="Times New Roman" pitchFamily="18" charset="0"/>
                <a:cs typeface="Times New Roman" pitchFamily="18" charset="0"/>
              </a:rPr>
              <a:t>Sinh </a:t>
            </a:r>
            <a:r>
              <a:rPr lang="en-US" sz="2000">
                <a:latin typeface="Times New Roman" pitchFamily="18" charset="0"/>
                <a:cs typeface="Times New Roman" pitchFamily="18" charset="0"/>
              </a:rPr>
              <a:t>viên lựa chọn một đề tài trong danh sách các chủ đề nghiên cứu của người </a:t>
            </a:r>
            <a:r>
              <a:rPr lang="en-US" sz="2000">
                <a:latin typeface="Times New Roman" pitchFamily="18" charset="0"/>
                <a:cs typeface="Times New Roman" pitchFamily="18" charset="0"/>
              </a:rPr>
              <a:t>hướng </a:t>
            </a:r>
            <a:r>
              <a:rPr lang="en-US" sz="2000" smtClean="0">
                <a:latin typeface="Times New Roman" pitchFamily="18" charset="0"/>
                <a:cs typeface="Times New Roman" pitchFamily="18" charset="0"/>
              </a:rPr>
              <a:t>dẫn.</a:t>
            </a:r>
          </a:p>
          <a:p>
            <a:pPr marL="342900" indent="-342900">
              <a:lnSpc>
                <a:spcPct val="150000"/>
              </a:lnSpc>
              <a:buFont typeface="Wingdings" pitchFamily="2" charset="2"/>
              <a:buChar char="q"/>
            </a:pPr>
            <a:r>
              <a:rPr lang="en-US" sz="2000" smtClean="0">
                <a:latin typeface="Times New Roman" pitchFamily="18" charset="0"/>
                <a:cs typeface="Times New Roman" pitchFamily="18" charset="0"/>
              </a:rPr>
              <a:t>Sinh </a:t>
            </a:r>
            <a:r>
              <a:rPr lang="en-US" sz="2000">
                <a:latin typeface="Times New Roman" pitchFamily="18" charset="0"/>
                <a:cs typeface="Times New Roman" pitchFamily="18" charset="0"/>
              </a:rPr>
              <a:t>viên lựa chọn một đề tài từ các ý tưởng có sẵn </a:t>
            </a:r>
            <a:r>
              <a:rPr lang="en-US" sz="2000">
                <a:latin typeface="Times New Roman" pitchFamily="18" charset="0"/>
                <a:cs typeface="Times New Roman" pitchFamily="18" charset="0"/>
              </a:rPr>
              <a:t>của </a:t>
            </a:r>
            <a:r>
              <a:rPr lang="en-US" sz="2000" smtClean="0">
                <a:latin typeface="Times New Roman" pitchFamily="18" charset="0"/>
                <a:cs typeface="Times New Roman" pitchFamily="18" charset="0"/>
              </a:rPr>
              <a:t>mình</a:t>
            </a:r>
          </a:p>
          <a:p>
            <a:pPr marL="342900" indent="-342900">
              <a:lnSpc>
                <a:spcPct val="150000"/>
              </a:lnSpc>
              <a:buFont typeface="Wingdings" pitchFamily="2" charset="2"/>
              <a:buChar char="q"/>
            </a:pPr>
            <a:r>
              <a:rPr lang="en-US" sz="2000" smtClean="0">
                <a:latin typeface="Times New Roman" pitchFamily="18" charset="0"/>
                <a:cs typeface="Times New Roman" pitchFamily="18" charset="0"/>
              </a:rPr>
              <a:t>Sinh </a:t>
            </a:r>
            <a:r>
              <a:rPr lang="en-US" sz="2000">
                <a:latin typeface="Times New Roman" pitchFamily="18" charset="0"/>
                <a:cs typeface="Times New Roman" pitchFamily="18" charset="0"/>
              </a:rPr>
              <a:t>viên và người hướng dẫn thảo luận với nhau</a:t>
            </a: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đi </a:t>
            </a:r>
            <a:r>
              <a:rPr lang="en-US" sz="2000">
                <a:latin typeface="Times New Roman" pitchFamily="18" charset="0"/>
                <a:cs typeface="Times New Roman" pitchFamily="18" charset="0"/>
              </a:rPr>
              <a:t>đến một lựa chọn phù hợp nhất cho </a:t>
            </a:r>
            <a:r>
              <a:rPr lang="en-US" sz="2000">
                <a:latin typeface="Times New Roman" pitchFamily="18" charset="0"/>
                <a:cs typeface="Times New Roman" pitchFamily="18" charset="0"/>
              </a:rPr>
              <a:t>cả </a:t>
            </a:r>
            <a:r>
              <a:rPr lang="en-US" sz="2000" smtClean="0">
                <a:latin typeface="Times New Roman" pitchFamily="18" charset="0"/>
                <a:cs typeface="Times New Roman" pitchFamily="18" charset="0"/>
              </a:rPr>
              <a:t>hai</a:t>
            </a:r>
            <a:r>
              <a:rPr lang="en-US" sz="2000">
                <a:latin typeface="Times New Roman" pitchFamily="18" charset="0"/>
                <a:cs typeface="Times New Roman" pitchFamily="18" charset="0"/>
              </a:rPr>
              <a:t>.</a:t>
            </a:r>
            <a:endParaRPr lang="en-US" sz="2000">
              <a:latin typeface="Times New Roman" pitchFamily="18" charset="0"/>
              <a:cs typeface="Times New Roman" pitchFamily="18" charset="0"/>
            </a:endParaRPr>
          </a:p>
        </p:txBody>
      </p:sp>
      <p:sp>
        <p:nvSpPr>
          <p:cNvPr id="7" name="Footer Placeholder 6"/>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266037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8D48172-8EE5-41D4-BB48-522A800C2E7D}" type="datetime1">
              <a:rPr lang="en-US" smtClean="0"/>
              <a:t>5/4/2017</a:t>
            </a:fld>
            <a:endParaRPr lang="en-US"/>
          </a:p>
        </p:txBody>
      </p:sp>
      <p:sp>
        <p:nvSpPr>
          <p:cNvPr id="5" name="Slide Number Placeholder 4"/>
          <p:cNvSpPr>
            <a:spLocks noGrp="1"/>
          </p:cNvSpPr>
          <p:nvPr>
            <p:ph type="sldNum" sz="quarter" idx="12"/>
          </p:nvPr>
        </p:nvSpPr>
        <p:spPr/>
        <p:txBody>
          <a:bodyPr/>
          <a:lstStyle/>
          <a:p>
            <a:fld id="{E6CF0B50-A55F-4FB0-B620-583F0007A5C3}" type="slidenum">
              <a:rPr lang="en-US" smtClean="0"/>
              <a:t>12</a:t>
            </a:fld>
            <a:endParaRPr lang="en-US"/>
          </a:p>
        </p:txBody>
      </p:sp>
      <p:sp>
        <p:nvSpPr>
          <p:cNvPr id="6" name="Rectangle 5"/>
          <p:cNvSpPr/>
          <p:nvPr/>
        </p:nvSpPr>
        <p:spPr>
          <a:xfrm>
            <a:off x="709061" y="457200"/>
            <a:ext cx="7848600" cy="5139869"/>
          </a:xfrm>
          <a:prstGeom prst="rect">
            <a:avLst/>
          </a:prstGeom>
        </p:spPr>
        <p:txBody>
          <a:bodyPr wrap="square">
            <a:spAutoFit/>
          </a:bodyPr>
          <a:lstStyle/>
          <a:p>
            <a:r>
              <a:rPr lang="en-US" sz="2200" b="1" smtClean="0">
                <a:solidFill>
                  <a:srgbClr val="0070C0"/>
                </a:solidFill>
                <a:latin typeface="Times New Roman" pitchFamily="18" charset="0"/>
                <a:cs typeface="Times New Roman" pitchFamily="18" charset="0"/>
              </a:rPr>
              <a:t>Thế nào là một </a:t>
            </a:r>
            <a:r>
              <a:rPr lang="en-US" sz="2200" b="1">
                <a:solidFill>
                  <a:srgbClr val="0070C0"/>
                </a:solidFill>
                <a:latin typeface="Times New Roman" pitchFamily="18" charset="0"/>
                <a:cs typeface="Times New Roman" pitchFamily="18" charset="0"/>
              </a:rPr>
              <a:t>đề tài nghiên </a:t>
            </a:r>
            <a:r>
              <a:rPr lang="en-US" sz="2200" b="1">
                <a:solidFill>
                  <a:srgbClr val="0070C0"/>
                </a:solidFill>
                <a:latin typeface="Times New Roman" pitchFamily="18" charset="0"/>
                <a:cs typeface="Times New Roman" pitchFamily="18" charset="0"/>
              </a:rPr>
              <a:t>cứu </a:t>
            </a:r>
            <a:r>
              <a:rPr lang="en-US" sz="2200" b="1" smtClean="0">
                <a:solidFill>
                  <a:srgbClr val="0070C0"/>
                </a:solidFill>
                <a:latin typeface="Times New Roman" pitchFamily="18" charset="0"/>
                <a:cs typeface="Times New Roman" pitchFamily="18" charset="0"/>
              </a:rPr>
              <a:t>tốt?</a:t>
            </a:r>
          </a:p>
          <a:p>
            <a:pPr algn="just"/>
            <a:r>
              <a:rPr lang="en-US">
                <a:latin typeface="Times New Roman" pitchFamily="18" charset="0"/>
                <a:cs typeface="Times New Roman" pitchFamily="18" charset="0"/>
              </a:rPr>
              <a:t/>
            </a:r>
            <a:br>
              <a:rPr lang="en-US">
                <a:latin typeface="Times New Roman" pitchFamily="18" charset="0"/>
                <a:cs typeface="Times New Roman" pitchFamily="18" charset="0"/>
              </a:rPr>
            </a:br>
            <a:endParaRPr lang="en-US" smtClean="0">
              <a:latin typeface="Times New Roman" pitchFamily="18" charset="0"/>
              <a:cs typeface="Times New Roman" pitchFamily="18" charset="0"/>
            </a:endParaRPr>
          </a:p>
          <a:p>
            <a:pPr algn="just"/>
            <a:r>
              <a:rPr lang="en-US" b="1" i="1" smtClean="0">
                <a:latin typeface="Times New Roman" pitchFamily="18" charset="0"/>
                <a:cs typeface="Times New Roman" pitchFamily="18" charset="0"/>
              </a:rPr>
              <a:t>Có </a:t>
            </a:r>
            <a:r>
              <a:rPr lang="en-US" b="1" i="1">
                <a:latin typeface="Times New Roman" pitchFamily="18" charset="0"/>
                <a:cs typeface="Times New Roman" pitchFamily="18" charset="0"/>
              </a:rPr>
              <a:t>phạm vi giới hạn</a:t>
            </a:r>
            <a:r>
              <a:rPr lang="en-US">
                <a:latin typeface="Times New Roman" pitchFamily="18" charset="0"/>
                <a:cs typeface="Times New Roman" pitchFamily="18" charset="0"/>
              </a:rPr>
              <a:t>: </a:t>
            </a:r>
            <a:r>
              <a:rPr lang="en-US" smtClean="0">
                <a:latin typeface="Times New Roman" pitchFamily="18" charset="0"/>
                <a:cs typeface="Times New Roman" pitchFamily="18" charset="0"/>
              </a:rPr>
              <a:t> </a:t>
            </a:r>
            <a:r>
              <a:rPr lang="en-US">
                <a:latin typeface="Times New Roman" pitchFamily="18" charset="0"/>
                <a:cs typeface="Times New Roman" pitchFamily="18" charset="0"/>
              </a:rPr>
              <a:t>phạm vi càng hẹp vấn đề sẽ càng được đào sâu, trong khi một vấn đề có phạm vi rộng sẽ dễ dẫn đến nguy cơ dàn trải, thiếu tập trung, xử lí các vấn đề chỉ ở trên </a:t>
            </a:r>
            <a:r>
              <a:rPr lang="en-US">
                <a:latin typeface="Times New Roman" pitchFamily="18" charset="0"/>
                <a:cs typeface="Times New Roman" pitchFamily="18" charset="0"/>
              </a:rPr>
              <a:t>bề </a:t>
            </a:r>
            <a:r>
              <a:rPr lang="en-US" smtClean="0">
                <a:latin typeface="Times New Roman" pitchFamily="18" charset="0"/>
                <a:cs typeface="Times New Roman" pitchFamily="18" charset="0"/>
              </a:rPr>
              <a:t>mặt;</a:t>
            </a:r>
          </a:p>
          <a:p>
            <a:pPr algn="just"/>
            <a:endParaRPr lang="en-US" smtClean="0">
              <a:latin typeface="Times New Roman" pitchFamily="18" charset="0"/>
              <a:cs typeface="Times New Roman" pitchFamily="18" charset="0"/>
            </a:endParaRPr>
          </a:p>
          <a:p>
            <a:pPr algn="just"/>
            <a:r>
              <a:rPr lang="en-US" b="1" i="1" smtClean="0">
                <a:latin typeface="Times New Roman" pitchFamily="18" charset="0"/>
                <a:cs typeface="Times New Roman" pitchFamily="18" charset="0"/>
              </a:rPr>
              <a:t>Có </a:t>
            </a:r>
            <a:r>
              <a:rPr lang="en-US" b="1" i="1">
                <a:latin typeface="Times New Roman" pitchFamily="18" charset="0"/>
                <a:cs typeface="Times New Roman" pitchFamily="18" charset="0"/>
              </a:rPr>
              <a:t>tính mới và độc đáo</a:t>
            </a:r>
            <a:r>
              <a:rPr lang="en-US">
                <a:latin typeface="Times New Roman" pitchFamily="18" charset="0"/>
                <a:cs typeface="Times New Roman" pitchFamily="18" charset="0"/>
              </a:rPr>
              <a:t>: kết quả nghiên cứu phải mang lại một sự tiến bộ nhất định trong tri thức khoa học chuyên ngành, không trùng lắp với những kết quả, công trình đã công bố </a:t>
            </a:r>
            <a:r>
              <a:rPr lang="en-US">
                <a:latin typeface="Times New Roman" pitchFamily="18" charset="0"/>
                <a:cs typeface="Times New Roman" pitchFamily="18" charset="0"/>
              </a:rPr>
              <a:t>trước </a:t>
            </a:r>
            <a:r>
              <a:rPr lang="en-US" smtClean="0">
                <a:latin typeface="Times New Roman" pitchFamily="18" charset="0"/>
                <a:cs typeface="Times New Roman" pitchFamily="18" charset="0"/>
              </a:rPr>
              <a:t>đó.</a:t>
            </a:r>
          </a:p>
          <a:p>
            <a:pPr algn="just"/>
            <a:endParaRPr lang="en-US" smtClean="0">
              <a:latin typeface="Times New Roman" pitchFamily="18" charset="0"/>
              <a:cs typeface="Times New Roman" pitchFamily="18" charset="0"/>
            </a:endParaRPr>
          </a:p>
          <a:p>
            <a:pPr algn="just"/>
            <a:r>
              <a:rPr lang="en-US" b="1" i="1" smtClean="0">
                <a:latin typeface="Times New Roman" pitchFamily="18" charset="0"/>
                <a:cs typeface="Times New Roman" pitchFamily="18" charset="0"/>
              </a:rPr>
              <a:t>Xử </a:t>
            </a:r>
            <a:r>
              <a:rPr lang="en-US" b="1" i="1">
                <a:latin typeface="Times New Roman" pitchFamily="18" charset="0"/>
                <a:cs typeface="Times New Roman" pitchFamily="18" charset="0"/>
              </a:rPr>
              <a:t>lí vấn đề tương đối trọn vẹn</a:t>
            </a:r>
            <a:r>
              <a:rPr lang="en-US">
                <a:latin typeface="Times New Roman" pitchFamily="18" charset="0"/>
                <a:cs typeface="Times New Roman" pitchFamily="18" charset="0"/>
              </a:rPr>
              <a:t>: </a:t>
            </a:r>
            <a:r>
              <a:rPr lang="en-US" smtClean="0">
                <a:latin typeface="Times New Roman" pitchFamily="18" charset="0"/>
                <a:cs typeface="Times New Roman" pitchFamily="18" charset="0"/>
              </a:rPr>
              <a:t>kết </a:t>
            </a:r>
            <a:r>
              <a:rPr lang="en-US">
                <a:latin typeface="Times New Roman" pitchFamily="18" charset="0"/>
                <a:cs typeface="Times New Roman" pitchFamily="18" charset="0"/>
              </a:rPr>
              <a:t>quả thu </a:t>
            </a:r>
            <a:r>
              <a:rPr lang="en-US">
                <a:latin typeface="Times New Roman" pitchFamily="18" charset="0"/>
                <a:cs typeface="Times New Roman" pitchFamily="18" charset="0"/>
              </a:rPr>
              <a:t>được </a:t>
            </a:r>
            <a:r>
              <a:rPr lang="en-US" smtClean="0">
                <a:latin typeface="Times New Roman" pitchFamily="18" charset="0"/>
                <a:cs typeface="Times New Roman" pitchFamily="18" charset="0"/>
              </a:rPr>
              <a:t>rút </a:t>
            </a:r>
            <a:r>
              <a:rPr lang="en-US">
                <a:latin typeface="Times New Roman" pitchFamily="18" charset="0"/>
                <a:cs typeface="Times New Roman" pitchFamily="18" charset="0"/>
              </a:rPr>
              <a:t>ra những kết luận rõ ràng, góp phần giải quyết hầu hết các vấn đề cơ bản cần nghiên cứu đã đặt ra (thể hiện qua tên đề </a:t>
            </a:r>
            <a:r>
              <a:rPr lang="en-US">
                <a:latin typeface="Times New Roman" pitchFamily="18" charset="0"/>
                <a:cs typeface="Times New Roman" pitchFamily="18" charset="0"/>
              </a:rPr>
              <a:t>tài</a:t>
            </a:r>
            <a:r>
              <a:rPr lang="en-US" smtClean="0">
                <a:latin typeface="Times New Roman" pitchFamily="18" charset="0"/>
                <a:cs typeface="Times New Roman" pitchFamily="18" charset="0"/>
              </a:rPr>
              <a:t>)</a:t>
            </a:r>
          </a:p>
          <a:p>
            <a:pPr algn="just"/>
            <a:r>
              <a:rPr lang="en-US">
                <a:latin typeface="Times New Roman" pitchFamily="18" charset="0"/>
                <a:cs typeface="Times New Roman" pitchFamily="18" charset="0"/>
              </a:rPr>
              <a:t/>
            </a:r>
            <a:br>
              <a:rPr lang="en-US">
                <a:latin typeface="Times New Roman" pitchFamily="18" charset="0"/>
                <a:cs typeface="Times New Roman" pitchFamily="18" charset="0"/>
              </a:rPr>
            </a:br>
            <a:r>
              <a:rPr lang="en-US" b="1" i="1" smtClean="0">
                <a:latin typeface="Times New Roman" pitchFamily="18" charset="0"/>
                <a:cs typeface="Times New Roman" pitchFamily="18" charset="0"/>
              </a:rPr>
              <a:t>Thể </a:t>
            </a:r>
            <a:r>
              <a:rPr lang="en-US" b="1" i="1">
                <a:latin typeface="Times New Roman" pitchFamily="18" charset="0"/>
                <a:cs typeface="Times New Roman" pitchFamily="18" charset="0"/>
              </a:rPr>
              <a:t>hiện bằng một bản báo cáo kết quả nghiên cứu</a:t>
            </a:r>
            <a:r>
              <a:rPr lang="en-US">
                <a:latin typeface="Times New Roman" pitchFamily="18" charset="0"/>
                <a:cs typeface="Times New Roman" pitchFamily="18" charset="0"/>
              </a:rPr>
              <a:t>: chặt chẽ trong phương pháp tiến hành, rõ ràng trong phong cách trình bày và… dễ đọc.</a:t>
            </a:r>
          </a:p>
          <a:p>
            <a:endParaRPr lang="en-US" smtClean="0">
              <a:latin typeface="Times New Roman" pitchFamily="18" charset="0"/>
              <a:cs typeface="Times New Roman" pitchFamily="18" charset="0"/>
            </a:endParaRPr>
          </a:p>
        </p:txBody>
      </p:sp>
      <p:sp>
        <p:nvSpPr>
          <p:cNvPr id="7" name="Footer Placeholder 6"/>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3156302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9A685BB-AB6D-4614-9A73-3D61C69F1BD4}" type="datetime1">
              <a:rPr lang="en-US" smtClean="0"/>
              <a:t>5/4/2017</a:t>
            </a:fld>
            <a:endParaRPr lang="en-US"/>
          </a:p>
        </p:txBody>
      </p:sp>
      <p:sp>
        <p:nvSpPr>
          <p:cNvPr id="5" name="Slide Number Placeholder 4"/>
          <p:cNvSpPr>
            <a:spLocks noGrp="1"/>
          </p:cNvSpPr>
          <p:nvPr>
            <p:ph type="sldNum" sz="quarter" idx="12"/>
          </p:nvPr>
        </p:nvSpPr>
        <p:spPr/>
        <p:txBody>
          <a:bodyPr/>
          <a:lstStyle/>
          <a:p>
            <a:fld id="{E6CF0B50-A55F-4FB0-B620-583F0007A5C3}" type="slidenum">
              <a:rPr lang="en-US" smtClean="0"/>
              <a:t>13</a:t>
            </a:fld>
            <a:endParaRPr lang="en-US"/>
          </a:p>
        </p:txBody>
      </p:sp>
      <p:sp>
        <p:nvSpPr>
          <p:cNvPr id="6" name="Rectangle 5"/>
          <p:cNvSpPr/>
          <p:nvPr/>
        </p:nvSpPr>
        <p:spPr>
          <a:xfrm>
            <a:off x="533400" y="685800"/>
            <a:ext cx="7772400" cy="4662815"/>
          </a:xfrm>
          <a:prstGeom prst="rect">
            <a:avLst/>
          </a:prstGeom>
        </p:spPr>
        <p:txBody>
          <a:bodyPr wrap="square">
            <a:spAutoFit/>
          </a:bodyPr>
          <a:lstStyle/>
          <a:p>
            <a:pPr>
              <a:lnSpc>
                <a:spcPct val="150000"/>
              </a:lnSpc>
            </a:pPr>
            <a:r>
              <a:rPr lang="en-US" sz="2200" b="1" smtClean="0">
                <a:solidFill>
                  <a:srgbClr val="0070C0"/>
                </a:solidFill>
                <a:latin typeface="Times New Roman" pitchFamily="18" charset="0"/>
                <a:cs typeface="Times New Roman" pitchFamily="18" charset="0"/>
              </a:rPr>
              <a:t>Những điểm cần lưu ý khi </a:t>
            </a:r>
            <a:r>
              <a:rPr lang="en-US" sz="2200" b="1">
                <a:solidFill>
                  <a:srgbClr val="0070C0"/>
                </a:solidFill>
                <a:latin typeface="Times New Roman" pitchFamily="18" charset="0"/>
                <a:cs typeface="Times New Roman" pitchFamily="18" charset="0"/>
              </a:rPr>
              <a:t>chọn đề </a:t>
            </a:r>
            <a:r>
              <a:rPr lang="en-US" sz="2200" b="1">
                <a:solidFill>
                  <a:srgbClr val="0070C0"/>
                </a:solidFill>
                <a:latin typeface="Times New Roman" pitchFamily="18" charset="0"/>
                <a:cs typeface="Times New Roman" pitchFamily="18" charset="0"/>
              </a:rPr>
              <a:t>tài</a:t>
            </a:r>
            <a:r>
              <a:rPr lang="en-US" sz="2200" b="1" smtClean="0">
                <a:solidFill>
                  <a:srgbClr val="0070C0"/>
                </a:solidFill>
                <a:latin typeface="Times New Roman" pitchFamily="18" charset="0"/>
                <a:cs typeface="Times New Roman" pitchFamily="18" charset="0"/>
              </a:rPr>
              <a:t>:</a:t>
            </a:r>
          </a:p>
          <a:p>
            <a:pPr marL="342900" indent="-342900">
              <a:lnSpc>
                <a:spcPct val="150000"/>
              </a:lnSpc>
              <a:buFont typeface="Wingdings" pitchFamily="2" charset="2"/>
              <a:buChar char="Ø"/>
            </a:pPr>
            <a:r>
              <a:rPr lang="en-US" sz="2200" smtClean="0">
                <a:latin typeface="Times New Roman" pitchFamily="18" charset="0"/>
                <a:cs typeface="Times New Roman" pitchFamily="18" charset="0"/>
              </a:rPr>
              <a:t>Khả </a:t>
            </a:r>
            <a:r>
              <a:rPr lang="en-US" sz="2200">
                <a:latin typeface="Times New Roman" pitchFamily="18" charset="0"/>
                <a:cs typeface="Times New Roman" pitchFamily="18" charset="0"/>
              </a:rPr>
              <a:t>năng thực </a:t>
            </a:r>
            <a:r>
              <a:rPr lang="en-US" sz="2200">
                <a:latin typeface="Times New Roman" pitchFamily="18" charset="0"/>
                <a:cs typeface="Times New Roman" pitchFamily="18" charset="0"/>
              </a:rPr>
              <a:t>địa</a:t>
            </a:r>
            <a:r>
              <a:rPr lang="en-US" sz="2200" smtClean="0">
                <a:latin typeface="Times New Roman" pitchFamily="18" charset="0"/>
                <a:cs typeface="Times New Roman" pitchFamily="18" charset="0"/>
              </a:rPr>
              <a:t>;</a:t>
            </a:r>
          </a:p>
          <a:p>
            <a:pPr marL="342900" indent="-342900">
              <a:lnSpc>
                <a:spcPct val="150000"/>
              </a:lnSpc>
              <a:buFont typeface="Wingdings" pitchFamily="2" charset="2"/>
              <a:buChar char="Ø"/>
            </a:pPr>
            <a:r>
              <a:rPr lang="en-US" sz="2200" smtClean="0">
                <a:latin typeface="Times New Roman" pitchFamily="18" charset="0"/>
                <a:cs typeface="Times New Roman" pitchFamily="18" charset="0"/>
              </a:rPr>
              <a:t>Khả </a:t>
            </a:r>
            <a:r>
              <a:rPr lang="en-US" sz="2200">
                <a:latin typeface="Times New Roman" pitchFamily="18" charset="0"/>
                <a:cs typeface="Times New Roman" pitchFamily="18" charset="0"/>
              </a:rPr>
              <a:t>năng truy cập các nguồn thông tin, tài liệu chuyên </a:t>
            </a:r>
            <a:r>
              <a:rPr lang="en-US" sz="2200">
                <a:latin typeface="Times New Roman" pitchFamily="18" charset="0"/>
                <a:cs typeface="Times New Roman" pitchFamily="18" charset="0"/>
              </a:rPr>
              <a:t>ngành</a:t>
            </a:r>
            <a:r>
              <a:rPr lang="en-US" sz="2200" smtClean="0">
                <a:latin typeface="Times New Roman" pitchFamily="18" charset="0"/>
                <a:cs typeface="Times New Roman" pitchFamily="18" charset="0"/>
              </a:rPr>
              <a:t>;</a:t>
            </a:r>
          </a:p>
          <a:p>
            <a:pPr marL="342900" indent="-342900">
              <a:lnSpc>
                <a:spcPct val="150000"/>
              </a:lnSpc>
              <a:buFont typeface="Wingdings" pitchFamily="2" charset="2"/>
              <a:buChar char="Ø"/>
            </a:pPr>
            <a:r>
              <a:rPr lang="en-US" sz="2200" smtClean="0">
                <a:latin typeface="Times New Roman" pitchFamily="18" charset="0"/>
                <a:cs typeface="Times New Roman" pitchFamily="18" charset="0"/>
              </a:rPr>
              <a:t>Sự </a:t>
            </a:r>
            <a:r>
              <a:rPr lang="en-US" sz="2200">
                <a:latin typeface="Times New Roman" pitchFamily="18" charset="0"/>
                <a:cs typeface="Times New Roman" pitchFamily="18" charset="0"/>
              </a:rPr>
              <a:t>hỗ trợ của các chuyên gia và nhà chuyên môn;</a:t>
            </a:r>
            <a:r>
              <a:rPr lang="en-US" sz="2200">
                <a:latin typeface="Times New Roman" pitchFamily="18" charset="0"/>
                <a:cs typeface="Times New Roman" pitchFamily="18" charset="0"/>
              </a:rPr>
              <a:t/>
            </a:r>
            <a:br>
              <a:rPr lang="en-US" sz="2200">
                <a:latin typeface="Times New Roman" pitchFamily="18" charset="0"/>
                <a:cs typeface="Times New Roman" pitchFamily="18" charset="0"/>
              </a:rPr>
            </a:br>
            <a:r>
              <a:rPr lang="en-US" sz="2200" smtClean="0">
                <a:latin typeface="Times New Roman" pitchFamily="18" charset="0"/>
                <a:cs typeface="Times New Roman" pitchFamily="18" charset="0"/>
              </a:rPr>
              <a:t>Các </a:t>
            </a:r>
            <a:r>
              <a:rPr lang="en-US" sz="2200">
                <a:latin typeface="Times New Roman" pitchFamily="18" charset="0"/>
                <a:cs typeface="Times New Roman" pitchFamily="18" charset="0"/>
              </a:rPr>
              <a:t>điều kiện, phương tiện, thiết bị nghiên </a:t>
            </a:r>
            <a:r>
              <a:rPr lang="en-US" sz="2200">
                <a:latin typeface="Times New Roman" pitchFamily="18" charset="0"/>
                <a:cs typeface="Times New Roman" pitchFamily="18" charset="0"/>
              </a:rPr>
              <a:t>cứu</a:t>
            </a:r>
            <a:r>
              <a:rPr lang="en-US" sz="2200" smtClean="0">
                <a:latin typeface="Times New Roman" pitchFamily="18" charset="0"/>
                <a:cs typeface="Times New Roman" pitchFamily="18" charset="0"/>
              </a:rPr>
              <a:t>;</a:t>
            </a:r>
          </a:p>
          <a:p>
            <a:pPr marL="342900" indent="-342900">
              <a:lnSpc>
                <a:spcPct val="150000"/>
              </a:lnSpc>
              <a:buFont typeface="Wingdings" pitchFamily="2" charset="2"/>
              <a:buChar char="Ø"/>
            </a:pPr>
            <a:r>
              <a:rPr lang="en-US" sz="2200" smtClean="0">
                <a:latin typeface="Times New Roman" pitchFamily="18" charset="0"/>
                <a:cs typeface="Times New Roman" pitchFamily="18" charset="0"/>
              </a:rPr>
              <a:t>Những </a:t>
            </a:r>
            <a:r>
              <a:rPr lang="en-US" sz="2200">
                <a:latin typeface="Times New Roman" pitchFamily="18" charset="0"/>
                <a:cs typeface="Times New Roman" pitchFamily="18" charset="0"/>
              </a:rPr>
              <a:t>thói quen, yêu cầu, xu hướng về chuyên môn và </a:t>
            </a:r>
            <a:r>
              <a:rPr lang="en-US" sz="2200">
                <a:latin typeface="Times New Roman" pitchFamily="18" charset="0"/>
                <a:cs typeface="Times New Roman" pitchFamily="18" charset="0"/>
              </a:rPr>
              <a:t>quản </a:t>
            </a:r>
            <a:r>
              <a:rPr lang="en-US" sz="2200" smtClean="0">
                <a:latin typeface="Times New Roman" pitchFamily="18" charset="0"/>
                <a:cs typeface="Times New Roman" pitchFamily="18" charset="0"/>
              </a:rPr>
              <a:t>lí;</a:t>
            </a:r>
          </a:p>
          <a:p>
            <a:pPr>
              <a:lnSpc>
                <a:spcPct val="150000"/>
              </a:lnSpc>
            </a:pPr>
            <a:endParaRPr lang="en-US" sz="2200" smtClean="0">
              <a:latin typeface="Times New Roman" pitchFamily="18" charset="0"/>
              <a:cs typeface="Times New Roman" pitchFamily="18" charset="0"/>
            </a:endParaRPr>
          </a:p>
          <a:p>
            <a:pPr>
              <a:lnSpc>
                <a:spcPct val="150000"/>
              </a:lnSpc>
            </a:pPr>
            <a:r>
              <a:rPr lang="en-US" sz="2200" smtClean="0">
                <a:latin typeface="Times New Roman" pitchFamily="18" charset="0"/>
                <a:cs typeface="Times New Roman" pitchFamily="18" charset="0"/>
              </a:rPr>
              <a:t>Tất </a:t>
            </a:r>
            <a:r>
              <a:rPr lang="en-US" sz="2200">
                <a:latin typeface="Times New Roman" pitchFamily="18" charset="0"/>
                <a:cs typeface="Times New Roman" pitchFamily="18" charset="0"/>
              </a:rPr>
              <a:t>cả phải đáp ứng đủ yêu cầu để có thể tiến hành được đề tài nghiên cứu và đạt được đến đích mong muốn.</a:t>
            </a:r>
            <a:endParaRPr lang="en-US" sz="2200">
              <a:latin typeface="Times New Roman" pitchFamily="18" charset="0"/>
              <a:cs typeface="Times New Roman" pitchFamily="18" charset="0"/>
            </a:endParaRPr>
          </a:p>
        </p:txBody>
      </p:sp>
      <p:sp>
        <p:nvSpPr>
          <p:cNvPr id="7" name="Footer Placeholder 6"/>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524923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F3281A2-ACCC-4A66-BC5B-A68D61C9476B}" type="datetime1">
              <a:rPr lang="en-US" smtClean="0"/>
              <a:t>5/4/2017</a:t>
            </a:fld>
            <a:endParaRPr lang="en-US"/>
          </a:p>
        </p:txBody>
      </p:sp>
      <p:sp>
        <p:nvSpPr>
          <p:cNvPr id="5" name="Slide Number Placeholder 4"/>
          <p:cNvSpPr>
            <a:spLocks noGrp="1"/>
          </p:cNvSpPr>
          <p:nvPr>
            <p:ph type="sldNum" sz="quarter" idx="12"/>
          </p:nvPr>
        </p:nvSpPr>
        <p:spPr/>
        <p:txBody>
          <a:bodyPr/>
          <a:lstStyle/>
          <a:p>
            <a:fld id="{E6CF0B50-A55F-4FB0-B620-583F0007A5C3}" type="slidenum">
              <a:rPr lang="en-US" smtClean="0"/>
              <a:t>14</a:t>
            </a:fld>
            <a:endParaRPr lang="en-US"/>
          </a:p>
        </p:txBody>
      </p:sp>
      <p:sp>
        <p:nvSpPr>
          <p:cNvPr id="6" name="Rectangle 5"/>
          <p:cNvSpPr/>
          <p:nvPr/>
        </p:nvSpPr>
        <p:spPr>
          <a:xfrm>
            <a:off x="304800" y="152400"/>
            <a:ext cx="8305800" cy="6555641"/>
          </a:xfrm>
          <a:prstGeom prst="rect">
            <a:avLst/>
          </a:prstGeom>
        </p:spPr>
        <p:txBody>
          <a:bodyPr wrap="square">
            <a:spAutoFit/>
          </a:bodyPr>
          <a:lstStyle/>
          <a:p>
            <a:pPr algn="ctr"/>
            <a:r>
              <a:rPr lang="en-US" sz="2400" b="1" smtClean="0">
                <a:solidFill>
                  <a:srgbClr val="C00000"/>
                </a:solidFill>
                <a:latin typeface="Times New Roman" pitchFamily="18" charset="0"/>
                <a:cs typeface="Times New Roman" pitchFamily="18" charset="0"/>
              </a:rPr>
              <a:t>Tên </a:t>
            </a:r>
            <a:r>
              <a:rPr lang="en-US" sz="2400" b="1">
                <a:solidFill>
                  <a:srgbClr val="C00000"/>
                </a:solidFill>
                <a:latin typeface="Times New Roman" pitchFamily="18" charset="0"/>
                <a:cs typeface="Times New Roman" pitchFamily="18" charset="0"/>
              </a:rPr>
              <a:t>đề </a:t>
            </a:r>
            <a:r>
              <a:rPr lang="en-US" sz="2400" b="1" smtClean="0">
                <a:solidFill>
                  <a:srgbClr val="C00000"/>
                </a:solidFill>
                <a:latin typeface="Times New Roman" pitchFamily="18" charset="0"/>
                <a:cs typeface="Times New Roman" pitchFamily="18" charset="0"/>
              </a:rPr>
              <a:t>tài nghiên cứu</a:t>
            </a:r>
          </a:p>
          <a:p>
            <a:r>
              <a:rPr lang="en-US">
                <a:latin typeface="Times New Roman" pitchFamily="18" charset="0"/>
                <a:cs typeface="Times New Roman" pitchFamily="18" charset="0"/>
              </a:rPr>
              <a:t/>
            </a:r>
            <a:br>
              <a:rPr lang="en-US">
                <a:latin typeface="Times New Roman" pitchFamily="18" charset="0"/>
                <a:cs typeface="Times New Roman" pitchFamily="18" charset="0"/>
              </a:rPr>
            </a:br>
            <a:r>
              <a:rPr lang="en-US" smtClean="0">
                <a:latin typeface="Times New Roman" pitchFamily="18" charset="0"/>
                <a:cs typeface="Times New Roman" pitchFamily="18" charset="0"/>
              </a:rPr>
              <a:t>Phải phản </a:t>
            </a:r>
            <a:r>
              <a:rPr lang="en-US">
                <a:latin typeface="Times New Roman" pitchFamily="18" charset="0"/>
                <a:cs typeface="Times New Roman" pitchFamily="18" charset="0"/>
              </a:rPr>
              <a:t>ánh một cách cô đọng nhất trong tiêu đề của nó</a:t>
            </a:r>
            <a:r>
              <a:rPr lang="en-US">
                <a:latin typeface="Times New Roman" pitchFamily="18" charset="0"/>
                <a:cs typeface="Times New Roman" pitchFamily="18" charset="0"/>
              </a:rPr>
              <a:t>. </a:t>
            </a:r>
            <a:endParaRPr lang="en-US" smtClean="0">
              <a:latin typeface="Times New Roman" pitchFamily="18" charset="0"/>
              <a:cs typeface="Times New Roman" pitchFamily="18" charset="0"/>
            </a:endParaRPr>
          </a:p>
          <a:p>
            <a:pPr algn="just"/>
            <a:r>
              <a:rPr lang="en-US" smtClean="0">
                <a:latin typeface="Times New Roman" pitchFamily="18" charset="0"/>
                <a:cs typeface="Times New Roman" pitchFamily="18" charset="0"/>
              </a:rPr>
              <a:t>Tên </a:t>
            </a:r>
            <a:r>
              <a:rPr lang="en-US">
                <a:latin typeface="Times New Roman" pitchFamily="18" charset="0"/>
                <a:cs typeface="Times New Roman" pitchFamily="18" charset="0"/>
              </a:rPr>
              <a:t>của đề tài cần có tính đơn nghĩa, khúc chiết, rõ ràng, không dẫn đến những sự hiểu lầm, hiểu theo nhiều nghĩa khác nhau hay hiểu mập </a:t>
            </a:r>
            <a:r>
              <a:rPr lang="en-US">
                <a:latin typeface="Times New Roman" pitchFamily="18" charset="0"/>
                <a:cs typeface="Times New Roman" pitchFamily="18" charset="0"/>
              </a:rPr>
              <a:t>mờ</a:t>
            </a:r>
            <a:r>
              <a:rPr lang="en-US" smtClean="0">
                <a:latin typeface="Times New Roman" pitchFamily="18" charset="0"/>
                <a:cs typeface="Times New Roman" pitchFamily="18" charset="0"/>
              </a:rPr>
              <a:t>.</a:t>
            </a:r>
          </a:p>
          <a:p>
            <a:pPr algn="just"/>
            <a:endParaRPr lang="en-US">
              <a:latin typeface="Times New Roman" pitchFamily="18" charset="0"/>
              <a:cs typeface="Times New Roman" pitchFamily="18" charset="0"/>
            </a:endParaRPr>
          </a:p>
          <a:p>
            <a:pPr algn="just"/>
            <a:r>
              <a:rPr lang="en-US" b="1">
                <a:solidFill>
                  <a:srgbClr val="0070C0"/>
                </a:solidFill>
                <a:latin typeface="Times New Roman" pitchFamily="18" charset="0"/>
                <a:cs typeface="Times New Roman" pitchFamily="18" charset="0"/>
              </a:rPr>
              <a:t>M</a:t>
            </a:r>
            <a:r>
              <a:rPr lang="en-US" b="1" smtClean="0">
                <a:solidFill>
                  <a:srgbClr val="0070C0"/>
                </a:solidFill>
                <a:latin typeface="Times New Roman" pitchFamily="18" charset="0"/>
                <a:cs typeface="Times New Roman" pitchFamily="18" charset="0"/>
              </a:rPr>
              <a:t>ột </a:t>
            </a:r>
            <a:r>
              <a:rPr lang="en-US" b="1">
                <a:solidFill>
                  <a:srgbClr val="0070C0"/>
                </a:solidFill>
                <a:latin typeface="Times New Roman" pitchFamily="18" charset="0"/>
                <a:cs typeface="Times New Roman" pitchFamily="18" charset="0"/>
              </a:rPr>
              <a:t>số điểm cần lưu </a:t>
            </a:r>
            <a:r>
              <a:rPr lang="en-US" b="1">
                <a:solidFill>
                  <a:srgbClr val="0070C0"/>
                </a:solidFill>
                <a:latin typeface="Times New Roman" pitchFamily="18" charset="0"/>
                <a:cs typeface="Times New Roman" pitchFamily="18" charset="0"/>
              </a:rPr>
              <a:t>ý </a:t>
            </a:r>
            <a:r>
              <a:rPr lang="en-US" b="1" smtClean="0">
                <a:solidFill>
                  <a:srgbClr val="0070C0"/>
                </a:solidFill>
                <a:latin typeface="Times New Roman" pitchFamily="18" charset="0"/>
                <a:cs typeface="Times New Roman" pitchFamily="18" charset="0"/>
              </a:rPr>
              <a:t>khi </a:t>
            </a:r>
            <a:r>
              <a:rPr lang="en-US" b="1">
                <a:solidFill>
                  <a:srgbClr val="0070C0"/>
                </a:solidFill>
                <a:latin typeface="Times New Roman" pitchFamily="18" charset="0"/>
                <a:cs typeface="Times New Roman" pitchFamily="18" charset="0"/>
              </a:rPr>
              <a:t>đặt tên cho đề tài như </a:t>
            </a:r>
            <a:r>
              <a:rPr lang="en-US" b="1">
                <a:solidFill>
                  <a:srgbClr val="0070C0"/>
                </a:solidFill>
                <a:latin typeface="Times New Roman" pitchFamily="18" charset="0"/>
                <a:cs typeface="Times New Roman" pitchFamily="18" charset="0"/>
              </a:rPr>
              <a:t>sau</a:t>
            </a:r>
            <a:r>
              <a:rPr lang="en-US" b="1" smtClean="0">
                <a:solidFill>
                  <a:srgbClr val="0070C0"/>
                </a:solidFill>
                <a:latin typeface="Times New Roman" pitchFamily="18" charset="0"/>
                <a:cs typeface="Times New Roman" pitchFamily="18" charset="0"/>
              </a:rPr>
              <a:t>:</a:t>
            </a:r>
          </a:p>
          <a:p>
            <a:pPr algn="just"/>
            <a:r>
              <a:rPr lang="en-US">
                <a:latin typeface="Times New Roman" pitchFamily="18" charset="0"/>
                <a:cs typeface="Times New Roman" pitchFamily="18" charset="0"/>
              </a:rPr>
              <a:t/>
            </a:r>
            <a:br>
              <a:rPr lang="en-US">
                <a:latin typeface="Times New Roman" pitchFamily="18" charset="0"/>
                <a:cs typeface="Times New Roman" pitchFamily="18" charset="0"/>
              </a:rPr>
            </a:br>
            <a:r>
              <a:rPr lang="en-US" b="1" smtClean="0">
                <a:latin typeface="Times New Roman" pitchFamily="18" charset="0"/>
                <a:cs typeface="Times New Roman" pitchFamily="18" charset="0"/>
              </a:rPr>
              <a:t>Tránh dùng </a:t>
            </a:r>
            <a:r>
              <a:rPr lang="en-US" b="1">
                <a:latin typeface="Times New Roman" pitchFamily="18" charset="0"/>
                <a:cs typeface="Times New Roman" pitchFamily="18" charset="0"/>
              </a:rPr>
              <a:t>những cụm từ có độ bất định thông tin cao: </a:t>
            </a:r>
            <a:r>
              <a:rPr lang="en-US">
                <a:latin typeface="Times New Roman" pitchFamily="18" charset="0"/>
                <a:cs typeface="Times New Roman" pitchFamily="18" charset="0"/>
              </a:rPr>
              <a:t>như “Về…”, “Thử bàn về…”, “Một số biện pháp…”, “Một số vấn đề…”, “Tìm hiểu về…”, v.v. vì càng bất định thì nội dung phản </a:t>
            </a:r>
            <a:r>
              <a:rPr lang="en-US">
                <a:latin typeface="Times New Roman" pitchFamily="18" charset="0"/>
                <a:cs typeface="Times New Roman" pitchFamily="18" charset="0"/>
              </a:rPr>
              <a:t>ánh </a:t>
            </a:r>
            <a:r>
              <a:rPr lang="en-US" smtClean="0">
                <a:latin typeface="Times New Roman" pitchFamily="18" charset="0"/>
                <a:cs typeface="Times New Roman" pitchFamily="18" charset="0"/>
              </a:rPr>
              <a:t>càng </a:t>
            </a:r>
            <a:r>
              <a:rPr lang="en-US">
                <a:latin typeface="Times New Roman" pitchFamily="18" charset="0"/>
                <a:cs typeface="Times New Roman" pitchFamily="18" charset="0"/>
              </a:rPr>
              <a:t>không rõ ràng, chính </a:t>
            </a:r>
            <a:r>
              <a:rPr lang="en-US">
                <a:latin typeface="Times New Roman" pitchFamily="18" charset="0"/>
                <a:cs typeface="Times New Roman" pitchFamily="18" charset="0"/>
              </a:rPr>
              <a:t>xác</a:t>
            </a:r>
            <a:r>
              <a:rPr lang="en-US" smtClean="0">
                <a:latin typeface="Times New Roman" pitchFamily="18" charset="0"/>
                <a:cs typeface="Times New Roman" pitchFamily="18" charset="0"/>
              </a:rPr>
              <a:t>;</a:t>
            </a:r>
          </a:p>
          <a:p>
            <a:pPr algn="just"/>
            <a:r>
              <a:rPr lang="en-US">
                <a:latin typeface="Times New Roman" pitchFamily="18" charset="0"/>
                <a:cs typeface="Times New Roman" pitchFamily="18" charset="0"/>
              </a:rPr>
              <a:t/>
            </a:r>
            <a:br>
              <a:rPr lang="en-US">
                <a:latin typeface="Times New Roman" pitchFamily="18" charset="0"/>
                <a:cs typeface="Times New Roman" pitchFamily="18" charset="0"/>
              </a:rPr>
            </a:br>
            <a:r>
              <a:rPr lang="en-US" b="1" smtClean="0">
                <a:latin typeface="Times New Roman" pitchFamily="18" charset="0"/>
                <a:cs typeface="Times New Roman" pitchFamily="18" charset="0"/>
              </a:rPr>
              <a:t>Lạm </a:t>
            </a:r>
            <a:r>
              <a:rPr lang="en-US" b="1">
                <a:latin typeface="Times New Roman" pitchFamily="18" charset="0"/>
                <a:cs typeface="Times New Roman" pitchFamily="18" charset="0"/>
              </a:rPr>
              <a:t>dụng những từ chỉ mục đích: </a:t>
            </a:r>
            <a:r>
              <a:rPr lang="en-US">
                <a:latin typeface="Times New Roman" pitchFamily="18" charset="0"/>
                <a:cs typeface="Times New Roman" pitchFamily="18" charset="0"/>
              </a:rPr>
              <a:t>những từ như “nhằm”, “để”, “góp phần”,… nếu bị lạm dụng dễ làm cho tên đề tài trở nên rối rắm, không nêu bật được nội </a:t>
            </a:r>
            <a:r>
              <a:rPr lang="en-US">
                <a:latin typeface="Times New Roman" pitchFamily="18" charset="0"/>
                <a:cs typeface="Times New Roman" pitchFamily="18" charset="0"/>
              </a:rPr>
              <a:t>dung </a:t>
            </a:r>
            <a:r>
              <a:rPr lang="en-US" smtClean="0">
                <a:latin typeface="Times New Roman" pitchFamily="18" charset="0"/>
                <a:cs typeface="Times New Roman" pitchFamily="18" charset="0"/>
              </a:rPr>
              <a:t>trọng tâm.</a:t>
            </a:r>
          </a:p>
          <a:p>
            <a:pPr algn="just"/>
            <a:endParaRPr lang="en-US">
              <a:latin typeface="Times New Roman" pitchFamily="18" charset="0"/>
              <a:cs typeface="Times New Roman" pitchFamily="18" charset="0"/>
            </a:endParaRPr>
          </a:p>
          <a:p>
            <a:pPr algn="just"/>
            <a:r>
              <a:rPr lang="en-US" b="1">
                <a:latin typeface="Times New Roman" pitchFamily="18" charset="0"/>
                <a:cs typeface="Times New Roman" pitchFamily="18" charset="0"/>
              </a:rPr>
              <a:t>L</a:t>
            </a:r>
            <a:r>
              <a:rPr lang="en-US" b="1" smtClean="0">
                <a:latin typeface="Times New Roman" pitchFamily="18" charset="0"/>
                <a:cs typeface="Times New Roman" pitchFamily="18" charset="0"/>
              </a:rPr>
              <a:t>ạm </a:t>
            </a:r>
            <a:r>
              <a:rPr lang="en-US" b="1">
                <a:latin typeface="Times New Roman" pitchFamily="18" charset="0"/>
                <a:cs typeface="Times New Roman" pitchFamily="18" charset="0"/>
              </a:rPr>
              <a:t>dụng mĩ từ hoặc cách nói bóng bẩy: </a:t>
            </a:r>
            <a:r>
              <a:rPr lang="en-US">
                <a:latin typeface="Times New Roman" pitchFamily="18" charset="0"/>
                <a:cs typeface="Times New Roman" pitchFamily="18" charset="0"/>
              </a:rPr>
              <a:t>tiêu chí quan trọng trong văn phong khoa học là </a:t>
            </a:r>
            <a:r>
              <a:rPr lang="en-US" i="1">
                <a:solidFill>
                  <a:schemeClr val="accent6">
                    <a:lumMod val="75000"/>
                  </a:schemeClr>
                </a:solidFill>
                <a:latin typeface="Times New Roman" pitchFamily="18" charset="0"/>
                <a:cs typeface="Times New Roman" pitchFamily="18" charset="0"/>
              </a:rPr>
              <a:t>đơn giản, ngắn gọn, rõ ràng, dễ hiểu, đơn </a:t>
            </a:r>
            <a:r>
              <a:rPr lang="en-US" i="1">
                <a:solidFill>
                  <a:schemeClr val="accent6">
                    <a:lumMod val="75000"/>
                  </a:schemeClr>
                </a:solidFill>
                <a:latin typeface="Times New Roman" pitchFamily="18" charset="0"/>
                <a:cs typeface="Times New Roman" pitchFamily="18" charset="0"/>
              </a:rPr>
              <a:t>nghĩa</a:t>
            </a:r>
            <a:r>
              <a:rPr lang="en-US" smtClean="0">
                <a:latin typeface="Times New Roman" pitchFamily="18" charset="0"/>
                <a:cs typeface="Times New Roman" pitchFamily="18" charset="0"/>
              </a:rPr>
              <a:t>;</a:t>
            </a:r>
          </a:p>
          <a:p>
            <a:pPr algn="just"/>
            <a:r>
              <a:rPr lang="en-US">
                <a:latin typeface="Times New Roman" pitchFamily="18" charset="0"/>
                <a:cs typeface="Times New Roman" pitchFamily="18" charset="0"/>
              </a:rPr>
              <a:t/>
            </a:r>
            <a:br>
              <a:rPr lang="en-US">
                <a:latin typeface="Times New Roman" pitchFamily="18" charset="0"/>
                <a:cs typeface="Times New Roman" pitchFamily="18" charset="0"/>
              </a:rPr>
            </a:br>
            <a:r>
              <a:rPr lang="en-US" b="1" smtClean="0">
                <a:latin typeface="Times New Roman" pitchFamily="18" charset="0"/>
                <a:cs typeface="Times New Roman" pitchFamily="18" charset="0"/>
              </a:rPr>
              <a:t>Tránh thể </a:t>
            </a:r>
            <a:r>
              <a:rPr lang="en-US" b="1">
                <a:latin typeface="Times New Roman" pitchFamily="18" charset="0"/>
                <a:cs typeface="Times New Roman" pitchFamily="18" charset="0"/>
              </a:rPr>
              <a:t>hiện tình cảm, thiên kiến, quan điểm: </a:t>
            </a:r>
            <a:r>
              <a:rPr lang="en-US">
                <a:latin typeface="Times New Roman" pitchFamily="18" charset="0"/>
                <a:cs typeface="Times New Roman" pitchFamily="18" charset="0"/>
              </a:rPr>
              <a:t>một tiêu chí quan trọng khác trong khoa học, đó là tính khách quan, không phụ thuộc vào tình cảm, chính kiến, quan điểm,… vì chúng thường có tính nhất thời, tính lịch sử trong một thời điểm nhất </a:t>
            </a:r>
            <a:r>
              <a:rPr lang="en-US">
                <a:latin typeface="Times New Roman" pitchFamily="18" charset="0"/>
                <a:cs typeface="Times New Roman" pitchFamily="18" charset="0"/>
              </a:rPr>
              <a:t>định</a:t>
            </a:r>
            <a:r>
              <a:rPr lang="en-US" smtClean="0">
                <a:latin typeface="Times New Roman" pitchFamily="18" charset="0"/>
                <a:cs typeface="Times New Roman" pitchFamily="18" charset="0"/>
              </a:rPr>
              <a:t>.</a:t>
            </a:r>
          </a:p>
          <a:p>
            <a:r>
              <a:rPr lang="en-US">
                <a:latin typeface="Times New Roman" pitchFamily="18" charset="0"/>
                <a:cs typeface="Times New Roman" pitchFamily="18" charset="0"/>
              </a:rPr>
              <a:t/>
            </a:r>
            <a:br>
              <a:rPr lang="en-US">
                <a:latin typeface="Times New Roman" pitchFamily="18" charset="0"/>
                <a:cs typeface="Times New Roman" pitchFamily="18" charset="0"/>
              </a:rPr>
            </a:br>
            <a:endParaRPr lang="en-US">
              <a:latin typeface="Times New Roman" pitchFamily="18" charset="0"/>
              <a:cs typeface="Times New Roman" pitchFamily="18" charset="0"/>
            </a:endParaRPr>
          </a:p>
        </p:txBody>
      </p:sp>
      <p:sp>
        <p:nvSpPr>
          <p:cNvPr id="7" name="Footer Placeholder 6"/>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3052224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5F0E575-D3F3-4865-B79D-AB109ACAF2AE}" type="datetime1">
              <a:rPr lang="en-US" smtClean="0"/>
              <a:t>5/4/2017</a:t>
            </a:fld>
            <a:endParaRPr lang="en-US"/>
          </a:p>
        </p:txBody>
      </p:sp>
      <p:sp>
        <p:nvSpPr>
          <p:cNvPr id="5" name="Slide Number Placeholder 4"/>
          <p:cNvSpPr>
            <a:spLocks noGrp="1"/>
          </p:cNvSpPr>
          <p:nvPr>
            <p:ph type="sldNum" sz="quarter" idx="12"/>
          </p:nvPr>
        </p:nvSpPr>
        <p:spPr/>
        <p:txBody>
          <a:bodyPr/>
          <a:lstStyle/>
          <a:p>
            <a:fld id="{E6CF0B50-A55F-4FB0-B620-583F0007A5C3}" type="slidenum">
              <a:rPr lang="en-US" smtClean="0"/>
              <a:t>15</a:t>
            </a:fld>
            <a:endParaRPr lang="en-US"/>
          </a:p>
        </p:txBody>
      </p:sp>
      <p:sp>
        <p:nvSpPr>
          <p:cNvPr id="6" name="Rectangle 5"/>
          <p:cNvSpPr/>
          <p:nvPr/>
        </p:nvSpPr>
        <p:spPr>
          <a:xfrm>
            <a:off x="457200" y="609600"/>
            <a:ext cx="7848600" cy="5309146"/>
          </a:xfrm>
          <a:prstGeom prst="rect">
            <a:avLst/>
          </a:prstGeom>
        </p:spPr>
        <p:txBody>
          <a:bodyPr wrap="square">
            <a:spAutoFit/>
          </a:bodyPr>
          <a:lstStyle/>
          <a:p>
            <a:pPr algn="ctr">
              <a:lnSpc>
                <a:spcPct val="150000"/>
              </a:lnSpc>
            </a:pPr>
            <a:r>
              <a:rPr lang="en-US" sz="2200" b="1" smtClean="0">
                <a:solidFill>
                  <a:srgbClr val="C00000"/>
                </a:solidFill>
                <a:latin typeface="Times New Roman" pitchFamily="18" charset="0"/>
                <a:cs typeface="Times New Roman" pitchFamily="18" charset="0"/>
              </a:rPr>
              <a:t>Một </a:t>
            </a:r>
            <a:r>
              <a:rPr lang="en-US" sz="2200" b="1">
                <a:solidFill>
                  <a:srgbClr val="C00000"/>
                </a:solidFill>
                <a:latin typeface="Times New Roman" pitchFamily="18" charset="0"/>
                <a:cs typeface="Times New Roman" pitchFamily="18" charset="0"/>
              </a:rPr>
              <a:t>số mẫu về cách cấu tạo tên </a:t>
            </a:r>
            <a:r>
              <a:rPr lang="en-US" sz="2200" b="1">
                <a:solidFill>
                  <a:srgbClr val="C00000"/>
                </a:solidFill>
                <a:latin typeface="Times New Roman" pitchFamily="18" charset="0"/>
                <a:cs typeface="Times New Roman" pitchFamily="18" charset="0"/>
              </a:rPr>
              <a:t>đề </a:t>
            </a:r>
            <a:r>
              <a:rPr lang="en-US" sz="2200" b="1" smtClean="0">
                <a:solidFill>
                  <a:srgbClr val="C00000"/>
                </a:solidFill>
                <a:latin typeface="Times New Roman" pitchFamily="18" charset="0"/>
                <a:cs typeface="Times New Roman" pitchFamily="18" charset="0"/>
              </a:rPr>
              <a:t>tài</a:t>
            </a:r>
          </a:p>
          <a:p>
            <a:pPr algn="just">
              <a:lnSpc>
                <a:spcPct val="150000"/>
              </a:lnSpc>
            </a:pPr>
            <a:r>
              <a:rPr lang="en-US">
                <a:latin typeface="Times New Roman" pitchFamily="18" charset="0"/>
                <a:cs typeface="Times New Roman" pitchFamily="18" charset="0"/>
              </a:rPr>
              <a:t/>
            </a:r>
            <a:br>
              <a:rPr lang="en-US">
                <a:latin typeface="Times New Roman" pitchFamily="18" charset="0"/>
                <a:cs typeface="Times New Roman" pitchFamily="18" charset="0"/>
              </a:rPr>
            </a:br>
            <a:r>
              <a:rPr lang="en-US" b="1">
                <a:latin typeface="Times New Roman" pitchFamily="18" charset="0"/>
                <a:cs typeface="Times New Roman" pitchFamily="18" charset="0"/>
              </a:rPr>
              <a:t>Đối tượng nghiên cứu: </a:t>
            </a:r>
            <a:r>
              <a:rPr lang="en-US" b="1" i="1">
                <a:solidFill>
                  <a:srgbClr val="0070C0"/>
                </a:solidFill>
                <a:latin typeface="Times New Roman" pitchFamily="18" charset="0"/>
                <a:cs typeface="Times New Roman" pitchFamily="18" charset="0"/>
              </a:rPr>
              <a:t>“Cấu trúc câu tiếng Lào”</a:t>
            </a:r>
            <a:r>
              <a:rPr lang="en-US" b="1">
                <a:solidFill>
                  <a:srgbClr val="0070C0"/>
                </a:solidFill>
                <a:latin typeface="Times New Roman" pitchFamily="18" charset="0"/>
                <a:cs typeface="Times New Roman" pitchFamily="18" charset="0"/>
              </a:rPr>
              <a:t> </a:t>
            </a:r>
            <a:r>
              <a:rPr lang="en-US">
                <a:latin typeface="Times New Roman" pitchFamily="18" charset="0"/>
                <a:cs typeface="Times New Roman" pitchFamily="18" charset="0"/>
              </a:rPr>
              <a:t>(Ngữ văn), Bualy Paphaphan, Trường đại học Tổng hợp Hà Nội, </a:t>
            </a:r>
            <a:r>
              <a:rPr lang="en-US">
                <a:latin typeface="Times New Roman" pitchFamily="18" charset="0"/>
                <a:cs typeface="Times New Roman" pitchFamily="18" charset="0"/>
              </a:rPr>
              <a:t>1993</a:t>
            </a:r>
            <a:r>
              <a:rPr lang="en-US" smtClean="0">
                <a:latin typeface="Times New Roman" pitchFamily="18" charset="0"/>
                <a:cs typeface="Times New Roman" pitchFamily="18" charset="0"/>
              </a:rPr>
              <a:t>.</a:t>
            </a:r>
          </a:p>
          <a:p>
            <a:pPr algn="just">
              <a:lnSpc>
                <a:spcPct val="150000"/>
              </a:lnSpc>
            </a:pPr>
            <a:r>
              <a:rPr lang="en-US">
                <a:latin typeface="Times New Roman" pitchFamily="18" charset="0"/>
                <a:cs typeface="Times New Roman" pitchFamily="18" charset="0"/>
              </a:rPr>
              <a:t/>
            </a:r>
            <a:br>
              <a:rPr lang="en-US">
                <a:latin typeface="Times New Roman" pitchFamily="18" charset="0"/>
                <a:cs typeface="Times New Roman" pitchFamily="18" charset="0"/>
              </a:rPr>
            </a:br>
            <a:r>
              <a:rPr lang="en-US" b="1">
                <a:latin typeface="Times New Roman" pitchFamily="18" charset="0"/>
                <a:cs typeface="Times New Roman" pitchFamily="18" charset="0"/>
              </a:rPr>
              <a:t>Giả thuyết khoa học: </a:t>
            </a:r>
            <a:r>
              <a:rPr lang="en-US" b="1" i="1">
                <a:solidFill>
                  <a:srgbClr val="0070C0"/>
                </a:solidFill>
                <a:latin typeface="Times New Roman" pitchFamily="18" charset="0"/>
                <a:cs typeface="Times New Roman" pitchFamily="18" charset="0"/>
              </a:rPr>
              <a:t>“Phông lưu trữ Uỷ ban Hành chính Hà Nội (1954-1975) – nguồn sử liệu chữ viết nghiên cứu lịch sử thủ đô”</a:t>
            </a:r>
            <a:r>
              <a:rPr lang="en-US" b="1">
                <a:latin typeface="Times New Roman" pitchFamily="18" charset="0"/>
                <a:cs typeface="Times New Roman" pitchFamily="18" charset="0"/>
              </a:rPr>
              <a:t> </a:t>
            </a:r>
            <a:r>
              <a:rPr lang="en-US">
                <a:latin typeface="Times New Roman" pitchFamily="18" charset="0"/>
                <a:cs typeface="Times New Roman" pitchFamily="18" charset="0"/>
              </a:rPr>
              <a:t>(Biên soạn lịch sử và sử liệu học), Hồ Văn Quýnh, Trường đại học Tổng hợp Hà Nội, </a:t>
            </a:r>
            <a:r>
              <a:rPr lang="en-US">
                <a:latin typeface="Times New Roman" pitchFamily="18" charset="0"/>
                <a:cs typeface="Times New Roman" pitchFamily="18" charset="0"/>
              </a:rPr>
              <a:t>1995</a:t>
            </a:r>
            <a:r>
              <a:rPr lang="en-US" smtClean="0">
                <a:latin typeface="Times New Roman" pitchFamily="18" charset="0"/>
                <a:cs typeface="Times New Roman" pitchFamily="18" charset="0"/>
              </a:rPr>
              <a:t>.</a:t>
            </a:r>
          </a:p>
          <a:p>
            <a:pPr algn="just">
              <a:lnSpc>
                <a:spcPct val="150000"/>
              </a:lnSpc>
            </a:pPr>
            <a:r>
              <a:rPr lang="en-US">
                <a:latin typeface="Times New Roman" pitchFamily="18" charset="0"/>
                <a:cs typeface="Times New Roman" pitchFamily="18" charset="0"/>
              </a:rPr>
              <a:t/>
            </a:r>
            <a:br>
              <a:rPr lang="en-US">
                <a:latin typeface="Times New Roman" pitchFamily="18" charset="0"/>
                <a:cs typeface="Times New Roman" pitchFamily="18" charset="0"/>
              </a:rPr>
            </a:br>
            <a:r>
              <a:rPr lang="en-US" b="1">
                <a:latin typeface="Times New Roman" pitchFamily="18" charset="0"/>
                <a:cs typeface="Times New Roman" pitchFamily="18" charset="0"/>
              </a:rPr>
              <a:t>Mục tiêu nghiên cứu: </a:t>
            </a:r>
            <a:r>
              <a:rPr lang="en-US" b="1" i="1">
                <a:solidFill>
                  <a:srgbClr val="0070C0"/>
                </a:solidFill>
                <a:latin typeface="Times New Roman" pitchFamily="18" charset="0"/>
                <a:cs typeface="Times New Roman" pitchFamily="18" charset="0"/>
              </a:rPr>
              <a:t>“Đặc điểm khu hệ thú Ba Vì” </a:t>
            </a:r>
            <a:r>
              <a:rPr lang="en-US">
                <a:latin typeface="Times New Roman" pitchFamily="18" charset="0"/>
                <a:cs typeface="Times New Roman" pitchFamily="18" charset="0"/>
              </a:rPr>
              <a:t>(Động vật học), Phi Mạnh Hồng, Trường đại học Tổng hợp Hà Nội, </a:t>
            </a:r>
            <a:r>
              <a:rPr lang="en-US">
                <a:latin typeface="Times New Roman" pitchFamily="18" charset="0"/>
                <a:cs typeface="Times New Roman" pitchFamily="18" charset="0"/>
              </a:rPr>
              <a:t>1994</a:t>
            </a:r>
            <a:r>
              <a:rPr lang="en-US" smtClean="0">
                <a:latin typeface="Times New Roman" pitchFamily="18" charset="0"/>
                <a:cs typeface="Times New Roman" pitchFamily="18" charset="0"/>
              </a:rPr>
              <a:t>.</a:t>
            </a:r>
          </a:p>
          <a:p>
            <a:pPr algn="just"/>
            <a:r>
              <a:rPr lang="en-US">
                <a:latin typeface="Times New Roman" pitchFamily="18" charset="0"/>
                <a:cs typeface="Times New Roman" pitchFamily="18" charset="0"/>
              </a:rPr>
              <a:t/>
            </a:r>
            <a:br>
              <a:rPr lang="en-US">
                <a:latin typeface="Times New Roman" pitchFamily="18" charset="0"/>
                <a:cs typeface="Times New Roman" pitchFamily="18" charset="0"/>
              </a:rPr>
            </a:br>
            <a:endParaRPr lang="en-US">
              <a:latin typeface="Times New Roman" pitchFamily="18" charset="0"/>
              <a:cs typeface="Times New Roman" pitchFamily="18" charset="0"/>
            </a:endParaRPr>
          </a:p>
        </p:txBody>
      </p:sp>
      <p:sp>
        <p:nvSpPr>
          <p:cNvPr id="7" name="Footer Placeholder 6"/>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2660364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708F4EF-0786-4328-8963-790A8EBE2576}" type="datetime1">
              <a:rPr lang="en-US" smtClean="0"/>
              <a:t>5/4/2017</a:t>
            </a:fld>
            <a:endParaRPr lang="en-US"/>
          </a:p>
        </p:txBody>
      </p:sp>
      <p:sp>
        <p:nvSpPr>
          <p:cNvPr id="5" name="Slide Number Placeholder 4"/>
          <p:cNvSpPr>
            <a:spLocks noGrp="1"/>
          </p:cNvSpPr>
          <p:nvPr>
            <p:ph type="sldNum" sz="quarter" idx="12"/>
          </p:nvPr>
        </p:nvSpPr>
        <p:spPr/>
        <p:txBody>
          <a:bodyPr/>
          <a:lstStyle/>
          <a:p>
            <a:fld id="{E6CF0B50-A55F-4FB0-B620-583F0007A5C3}" type="slidenum">
              <a:rPr lang="en-US" smtClean="0"/>
              <a:t>16</a:t>
            </a:fld>
            <a:endParaRPr lang="en-US"/>
          </a:p>
        </p:txBody>
      </p:sp>
      <p:sp>
        <p:nvSpPr>
          <p:cNvPr id="6" name="Rectangle 5"/>
          <p:cNvSpPr/>
          <p:nvPr/>
        </p:nvSpPr>
        <p:spPr>
          <a:xfrm>
            <a:off x="762000" y="609600"/>
            <a:ext cx="7538987" cy="5770811"/>
          </a:xfrm>
          <a:prstGeom prst="rect">
            <a:avLst/>
          </a:prstGeom>
        </p:spPr>
        <p:txBody>
          <a:bodyPr wrap="square">
            <a:spAutoFit/>
          </a:bodyPr>
          <a:lstStyle/>
          <a:p>
            <a:pPr algn="just">
              <a:lnSpc>
                <a:spcPct val="150000"/>
              </a:lnSpc>
            </a:pPr>
            <a:r>
              <a:rPr lang="en-US" b="1">
                <a:latin typeface="Times New Roman" pitchFamily="18" charset="0"/>
                <a:cs typeface="Times New Roman" pitchFamily="18" charset="0"/>
              </a:rPr>
              <a:t>Mục tiêu + phương tiện: </a:t>
            </a:r>
            <a:r>
              <a:rPr lang="en-US" b="1" i="1">
                <a:solidFill>
                  <a:srgbClr val="0070C0"/>
                </a:solidFill>
                <a:latin typeface="Times New Roman" pitchFamily="18" charset="0"/>
                <a:cs typeface="Times New Roman" pitchFamily="18" charset="0"/>
              </a:rPr>
              <a:t>“Chuyển hoá phế liệu ligno-xenluloza nhờ nấm sợi bằng phương pháp lên men rắn” </a:t>
            </a:r>
            <a:r>
              <a:rPr lang="en-US">
                <a:latin typeface="Times New Roman" pitchFamily="18" charset="0"/>
                <a:cs typeface="Times New Roman" pitchFamily="18" charset="0"/>
              </a:rPr>
              <a:t>(Vi sinh học), Phạm Hồ Trương, Trường đại học Tổng hợp Hà Nội, </a:t>
            </a:r>
            <a:r>
              <a:rPr lang="en-US">
                <a:latin typeface="Times New Roman" pitchFamily="18" charset="0"/>
                <a:cs typeface="Times New Roman" pitchFamily="18" charset="0"/>
              </a:rPr>
              <a:t>1993</a:t>
            </a:r>
            <a:r>
              <a:rPr lang="en-US" smtClean="0">
                <a:latin typeface="Times New Roman" pitchFamily="18" charset="0"/>
                <a:cs typeface="Times New Roman" pitchFamily="18" charset="0"/>
              </a:rPr>
              <a:t>.</a:t>
            </a:r>
          </a:p>
          <a:p>
            <a:pPr algn="just">
              <a:lnSpc>
                <a:spcPct val="150000"/>
              </a:lnSpc>
            </a:pPr>
            <a:r>
              <a:rPr lang="en-US">
                <a:latin typeface="Times New Roman" pitchFamily="18" charset="0"/>
                <a:cs typeface="Times New Roman" pitchFamily="18" charset="0"/>
              </a:rPr>
              <a:t/>
            </a:r>
            <a:br>
              <a:rPr lang="en-US">
                <a:latin typeface="Times New Roman" pitchFamily="18" charset="0"/>
                <a:cs typeface="Times New Roman" pitchFamily="18" charset="0"/>
              </a:rPr>
            </a:br>
            <a:r>
              <a:rPr lang="en-US" b="1">
                <a:latin typeface="Times New Roman" pitchFamily="18" charset="0"/>
                <a:cs typeface="Times New Roman" pitchFamily="18" charset="0"/>
              </a:rPr>
              <a:t>Mục tiêu + Môi trường: </a:t>
            </a:r>
            <a:r>
              <a:rPr lang="en-US" b="1" i="1">
                <a:solidFill>
                  <a:srgbClr val="0070C0"/>
                </a:solidFill>
                <a:latin typeface="Times New Roman" pitchFamily="18" charset="0"/>
                <a:cs typeface="Times New Roman" pitchFamily="18" charset="0"/>
              </a:rPr>
              <a:t>“Đặc trưng sinh học về sự phát triển cơ thể và sự sinh đẻ của phụ nữ nông thôn Đồng bằng Bắc bộ”</a:t>
            </a:r>
            <a:r>
              <a:rPr lang="en-US">
                <a:solidFill>
                  <a:srgbClr val="0070C0"/>
                </a:solidFill>
                <a:latin typeface="Times New Roman" pitchFamily="18" charset="0"/>
                <a:cs typeface="Times New Roman" pitchFamily="18" charset="0"/>
              </a:rPr>
              <a:t> </a:t>
            </a:r>
            <a:r>
              <a:rPr lang="en-US">
                <a:latin typeface="Times New Roman" pitchFamily="18" charset="0"/>
                <a:cs typeface="Times New Roman" pitchFamily="18" charset="0"/>
              </a:rPr>
              <a:t>(Nhân chủng học), Hà Thị Phương Tiến, Trường đại học Tổng hợp Hà Nội, </a:t>
            </a:r>
            <a:r>
              <a:rPr lang="en-US">
                <a:latin typeface="Times New Roman" pitchFamily="18" charset="0"/>
                <a:cs typeface="Times New Roman" pitchFamily="18" charset="0"/>
              </a:rPr>
              <a:t>1995</a:t>
            </a:r>
            <a:r>
              <a:rPr lang="en-US" smtClean="0">
                <a:latin typeface="Times New Roman" pitchFamily="18" charset="0"/>
                <a:cs typeface="Times New Roman" pitchFamily="18" charset="0"/>
              </a:rPr>
              <a:t>.</a:t>
            </a:r>
          </a:p>
          <a:p>
            <a:pPr algn="just">
              <a:lnSpc>
                <a:spcPct val="150000"/>
              </a:lnSpc>
            </a:pPr>
            <a:r>
              <a:rPr lang="en-US">
                <a:latin typeface="Times New Roman" pitchFamily="18" charset="0"/>
                <a:cs typeface="Times New Roman" pitchFamily="18" charset="0"/>
              </a:rPr>
              <a:t/>
            </a:r>
            <a:br>
              <a:rPr lang="en-US">
                <a:latin typeface="Times New Roman" pitchFamily="18" charset="0"/>
                <a:cs typeface="Times New Roman" pitchFamily="18" charset="0"/>
              </a:rPr>
            </a:br>
            <a:r>
              <a:rPr lang="en-US" b="1">
                <a:latin typeface="Times New Roman" pitchFamily="18" charset="0"/>
                <a:cs typeface="Times New Roman" pitchFamily="18" charset="0"/>
              </a:rPr>
              <a:t>Mục tiêu + Phương tiện + Môi trường</a:t>
            </a:r>
            <a:r>
              <a:rPr lang="en-US">
                <a:latin typeface="Times New Roman" pitchFamily="18" charset="0"/>
                <a:cs typeface="Times New Roman" pitchFamily="18" charset="0"/>
              </a:rPr>
              <a:t>: </a:t>
            </a:r>
            <a:r>
              <a:rPr lang="en-US" b="1" i="1">
                <a:solidFill>
                  <a:srgbClr val="0070C0"/>
                </a:solidFill>
                <a:latin typeface="Times New Roman" pitchFamily="18" charset="0"/>
                <a:cs typeface="Times New Roman" pitchFamily="18" charset="0"/>
              </a:rPr>
              <a:t>“Sử dụng kỹ thuật kích hoạt nơtron để khảo sát sự phân bố của nguyên tố đất hiếm trong một số khoáng vật Việt Nam” </a:t>
            </a:r>
            <a:r>
              <a:rPr lang="en-US">
                <a:latin typeface="Times New Roman" pitchFamily="18" charset="0"/>
                <a:cs typeface="Times New Roman" pitchFamily="18" charset="0"/>
              </a:rPr>
              <a:t>(Hoá vô cơ), Nguyễn Văn Sức</a:t>
            </a:r>
            <a:r>
              <a:rPr lang="en-US">
                <a:latin typeface="Times New Roman" pitchFamily="18" charset="0"/>
                <a:cs typeface="Times New Roman" pitchFamily="18" charset="0"/>
              </a:rPr>
              <a:t>, </a:t>
            </a:r>
            <a:endParaRPr lang="en-US" smtClean="0">
              <a:latin typeface="Times New Roman" pitchFamily="18" charset="0"/>
              <a:cs typeface="Times New Roman" pitchFamily="18" charset="0"/>
            </a:endParaRPr>
          </a:p>
          <a:p>
            <a:pPr algn="just">
              <a:lnSpc>
                <a:spcPct val="150000"/>
              </a:lnSpc>
            </a:pPr>
            <a:r>
              <a:rPr lang="en-US" smtClean="0">
                <a:latin typeface="Times New Roman" pitchFamily="18" charset="0"/>
                <a:cs typeface="Times New Roman" pitchFamily="18" charset="0"/>
              </a:rPr>
              <a:t>Trường </a:t>
            </a:r>
            <a:r>
              <a:rPr lang="en-US">
                <a:latin typeface="Times New Roman" pitchFamily="18" charset="0"/>
                <a:cs typeface="Times New Roman" pitchFamily="18" charset="0"/>
              </a:rPr>
              <a:t>đại học Khoa học Tự nhiên, Hà Nội, 1995.</a:t>
            </a:r>
            <a:br>
              <a:rPr lang="en-US">
                <a:latin typeface="Times New Roman" pitchFamily="18" charset="0"/>
                <a:cs typeface="Times New Roman" pitchFamily="18" charset="0"/>
              </a:rPr>
            </a:br>
            <a:r>
              <a:rPr lang="en-US">
                <a:latin typeface="Times New Roman" pitchFamily="18" charset="0"/>
                <a:cs typeface="Times New Roman" pitchFamily="18" charset="0"/>
              </a:rPr>
              <a:t>(Nguồn: Vũ Cao Đàm, </a:t>
            </a:r>
            <a:r>
              <a:rPr lang="en-US">
                <a:latin typeface="Times New Roman" pitchFamily="18" charset="0"/>
                <a:cs typeface="Times New Roman" pitchFamily="18" charset="0"/>
              </a:rPr>
              <a:t>2000</a:t>
            </a:r>
            <a:r>
              <a:rPr lang="en-US" smtClean="0">
                <a:latin typeface="Times New Roman" pitchFamily="18" charset="0"/>
                <a:cs typeface="Times New Roman" pitchFamily="18" charset="0"/>
              </a:rPr>
              <a:t>)</a:t>
            </a:r>
          </a:p>
          <a:p>
            <a:pPr algn="just"/>
            <a:endParaRPr lang="en-US">
              <a:latin typeface="Times New Roman" pitchFamily="18" charset="0"/>
              <a:cs typeface="Times New Roman" pitchFamily="18" charset="0"/>
            </a:endParaRPr>
          </a:p>
        </p:txBody>
      </p:sp>
      <p:sp>
        <p:nvSpPr>
          <p:cNvPr id="7" name="Footer Placeholder 6"/>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68960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0CCBF35-43A4-4F12-A278-79048AFB8BB4}" type="datetime1">
              <a:rPr lang="en-US" smtClean="0"/>
              <a:t>5/4/2017</a:t>
            </a:fld>
            <a:endParaRPr lang="en-US"/>
          </a:p>
        </p:txBody>
      </p:sp>
      <p:sp>
        <p:nvSpPr>
          <p:cNvPr id="5" name="Slide Number Placeholder 4"/>
          <p:cNvSpPr>
            <a:spLocks noGrp="1"/>
          </p:cNvSpPr>
          <p:nvPr>
            <p:ph type="sldNum" sz="quarter" idx="12"/>
          </p:nvPr>
        </p:nvSpPr>
        <p:spPr/>
        <p:txBody>
          <a:bodyPr/>
          <a:lstStyle/>
          <a:p>
            <a:fld id="{E6CF0B50-A55F-4FB0-B620-583F0007A5C3}" type="slidenum">
              <a:rPr lang="en-US" smtClean="0"/>
              <a:t>17</a:t>
            </a:fld>
            <a:endParaRPr lang="en-US"/>
          </a:p>
        </p:txBody>
      </p:sp>
      <p:sp>
        <p:nvSpPr>
          <p:cNvPr id="6" name="Rectangle 5"/>
          <p:cNvSpPr/>
          <p:nvPr/>
        </p:nvSpPr>
        <p:spPr>
          <a:xfrm>
            <a:off x="533400" y="304800"/>
            <a:ext cx="7848600" cy="5755422"/>
          </a:xfrm>
          <a:prstGeom prst="rect">
            <a:avLst/>
          </a:prstGeom>
        </p:spPr>
        <p:txBody>
          <a:bodyPr wrap="square">
            <a:spAutoFit/>
          </a:bodyPr>
          <a:lstStyle/>
          <a:p>
            <a:pPr algn="ctr"/>
            <a:r>
              <a:rPr lang="en-US" sz="2800" b="1">
                <a:solidFill>
                  <a:srgbClr val="C00000"/>
                </a:solidFill>
                <a:latin typeface="Times New Roman" pitchFamily="18" charset="0"/>
                <a:cs typeface="Times New Roman" pitchFamily="18" charset="0"/>
              </a:rPr>
              <a:t>Tìm kiếm </a:t>
            </a:r>
            <a:r>
              <a:rPr lang="en-US" sz="2800" b="1">
                <a:solidFill>
                  <a:srgbClr val="C00000"/>
                </a:solidFill>
                <a:latin typeface="Times New Roman" pitchFamily="18" charset="0"/>
                <a:cs typeface="Times New Roman" pitchFamily="18" charset="0"/>
              </a:rPr>
              <a:t>tài </a:t>
            </a:r>
            <a:r>
              <a:rPr lang="en-US" sz="2800" b="1" smtClean="0">
                <a:solidFill>
                  <a:srgbClr val="C00000"/>
                </a:solidFill>
                <a:latin typeface="Times New Roman" pitchFamily="18" charset="0"/>
                <a:cs typeface="Times New Roman" pitchFamily="18" charset="0"/>
              </a:rPr>
              <a:t>liệu</a:t>
            </a:r>
          </a:p>
          <a:p>
            <a:pPr algn="just"/>
            <a:endParaRPr lang="en-US" sz="2000" smtClean="0">
              <a:latin typeface="Times New Roman" pitchFamily="18" charset="0"/>
              <a:cs typeface="Times New Roman" pitchFamily="18" charset="0"/>
            </a:endParaRPr>
          </a:p>
          <a:p>
            <a:pPr marL="342900" indent="-342900" algn="just">
              <a:buFont typeface="Wingdings" pitchFamily="2" charset="2"/>
              <a:buChar char="v"/>
            </a:pPr>
            <a:r>
              <a:rPr lang="en-US" sz="2000" smtClean="0">
                <a:latin typeface="Times New Roman" pitchFamily="18" charset="0"/>
                <a:cs typeface="Times New Roman" pitchFamily="18" charset="0"/>
              </a:rPr>
              <a:t>Lúc đầu</a:t>
            </a:r>
            <a:r>
              <a:rPr lang="en-US" sz="2000">
                <a:latin typeface="Times New Roman" pitchFamily="18" charset="0"/>
                <a:cs typeface="Times New Roman" pitchFamily="18" charset="0"/>
              </a:rPr>
              <a:t>, </a:t>
            </a:r>
            <a:r>
              <a:rPr lang="en-US" sz="2000" smtClean="0">
                <a:latin typeface="Times New Roman" pitchFamily="18" charset="0"/>
                <a:cs typeface="Times New Roman" pitchFamily="18" charset="0"/>
              </a:rPr>
              <a:t>mọi </a:t>
            </a:r>
            <a:r>
              <a:rPr lang="en-US" sz="2000">
                <a:latin typeface="Times New Roman" pitchFamily="18" charset="0"/>
                <a:cs typeface="Times New Roman" pitchFamily="18" charset="0"/>
              </a:rPr>
              <a:t>sự đều rối bù, lộn xộn, không có trật tự, các tài liệu, thông tin tìm được chưa giúp tìm thấy một hướng đi rõ ràng</a:t>
            </a:r>
            <a:r>
              <a:rPr lang="en-US" sz="2000">
                <a:latin typeface="Times New Roman" pitchFamily="18" charset="0"/>
                <a:cs typeface="Times New Roman" pitchFamily="18" charset="0"/>
              </a:rPr>
              <a:t>. </a:t>
            </a:r>
            <a:endParaRPr lang="en-US" sz="2000" smtClean="0">
              <a:latin typeface="Times New Roman" pitchFamily="18" charset="0"/>
              <a:cs typeface="Times New Roman" pitchFamily="18" charset="0"/>
            </a:endParaRPr>
          </a:p>
          <a:p>
            <a:pPr marL="342900" indent="-342900" algn="just">
              <a:buFont typeface="Wingdings" pitchFamily="2" charset="2"/>
              <a:buChar char="v"/>
            </a:pPr>
            <a:endParaRPr lang="en-US" sz="2000" smtClean="0">
              <a:latin typeface="Times New Roman" pitchFamily="18" charset="0"/>
              <a:cs typeface="Times New Roman" pitchFamily="18" charset="0"/>
            </a:endParaRPr>
          </a:p>
          <a:p>
            <a:pPr marL="342900" indent="-342900" algn="just">
              <a:buFont typeface="Wingdings" pitchFamily="2" charset="2"/>
              <a:buChar char="v"/>
            </a:pPr>
            <a:r>
              <a:rPr lang="en-US" sz="2000" smtClean="0">
                <a:latin typeface="Times New Roman" pitchFamily="18" charset="0"/>
                <a:cs typeface="Times New Roman" pitchFamily="18" charset="0"/>
              </a:rPr>
              <a:t>Sau đó, hãy lọc </a:t>
            </a:r>
            <a:r>
              <a:rPr lang="en-US" sz="2000">
                <a:latin typeface="Times New Roman" pitchFamily="18" charset="0"/>
                <a:cs typeface="Times New Roman" pitchFamily="18" charset="0"/>
              </a:rPr>
              <a:t>dần, loại bỏ những tài liệu không cần thiết, những hướng không khả thi, để tập trung vào những vấn đề trọng tâm nhất và phù hợp </a:t>
            </a:r>
            <a:r>
              <a:rPr lang="en-US" sz="2000">
                <a:latin typeface="Times New Roman" pitchFamily="18" charset="0"/>
                <a:cs typeface="Times New Roman" pitchFamily="18" charset="0"/>
              </a:rPr>
              <a:t>nhất</a:t>
            </a:r>
            <a:r>
              <a:rPr lang="en-US" sz="2000" smtClean="0">
                <a:latin typeface="Times New Roman" pitchFamily="18" charset="0"/>
                <a:cs typeface="Times New Roman" pitchFamily="18" charset="0"/>
              </a:rPr>
              <a:t>.</a:t>
            </a:r>
          </a:p>
          <a:p>
            <a:pPr marL="342900" indent="-342900" algn="just">
              <a:buFont typeface="Wingdings" pitchFamily="2" charset="2"/>
              <a:buChar char="v"/>
            </a:pPr>
            <a:endParaRPr lang="en-US" sz="2000" smtClean="0">
              <a:latin typeface="Times New Roman" pitchFamily="18" charset="0"/>
              <a:cs typeface="Times New Roman" pitchFamily="18" charset="0"/>
            </a:endParaRPr>
          </a:p>
          <a:p>
            <a:pPr marL="342900" indent="-342900" algn="just">
              <a:buFont typeface="Wingdings" pitchFamily="2" charset="2"/>
              <a:buChar char="v"/>
            </a:pPr>
            <a:r>
              <a:rPr lang="en-US" sz="2000" smtClean="0">
                <a:latin typeface="Times New Roman" pitchFamily="18" charset="0"/>
                <a:cs typeface="Times New Roman" pitchFamily="18" charset="0"/>
              </a:rPr>
              <a:t>Đừng </a:t>
            </a:r>
            <a:r>
              <a:rPr lang="en-US" sz="2000">
                <a:latin typeface="Times New Roman" pitchFamily="18" charset="0"/>
                <a:cs typeface="Times New Roman" pitchFamily="18" charset="0"/>
              </a:rPr>
              <a:t>mất thời gian đọc kĩ từng tài liệu tìm thấy được. Chỉ cần lưu trữ và sắp xếp trật tự, rõ ràng, ghi chú thông tin tham khảo đầy đủ để tiện dụng về </a:t>
            </a:r>
            <a:r>
              <a:rPr lang="en-US" sz="2000">
                <a:latin typeface="Times New Roman" pitchFamily="18" charset="0"/>
                <a:cs typeface="Times New Roman" pitchFamily="18" charset="0"/>
              </a:rPr>
              <a:t>sau</a:t>
            </a:r>
            <a:r>
              <a:rPr lang="en-US" sz="2000" smtClean="0">
                <a:latin typeface="Times New Roman" pitchFamily="18" charset="0"/>
                <a:cs typeface="Times New Roman" pitchFamily="18" charset="0"/>
              </a:rPr>
              <a:t>.</a:t>
            </a:r>
          </a:p>
          <a:p>
            <a:pPr marL="342900" indent="-342900" algn="just">
              <a:buFont typeface="Wingdings" pitchFamily="2" charset="2"/>
              <a:buChar char="v"/>
            </a:pPr>
            <a:endParaRPr lang="en-US" sz="2000">
              <a:latin typeface="Times New Roman" pitchFamily="18" charset="0"/>
              <a:cs typeface="Times New Roman" pitchFamily="18" charset="0"/>
            </a:endParaRPr>
          </a:p>
          <a:p>
            <a:pPr marL="342900" indent="-342900" algn="just">
              <a:buFont typeface="Wingdings" pitchFamily="2" charset="2"/>
              <a:buChar char="v"/>
            </a:pPr>
            <a:r>
              <a:rPr lang="en-US" sz="2000" smtClean="0">
                <a:latin typeface="Times New Roman" pitchFamily="18" charset="0"/>
                <a:cs typeface="Times New Roman" pitchFamily="18" charset="0"/>
              </a:rPr>
              <a:t>Thời </a:t>
            </a:r>
            <a:r>
              <a:rPr lang="en-US" sz="2000">
                <a:latin typeface="Times New Roman" pitchFamily="18" charset="0"/>
                <a:cs typeface="Times New Roman" pitchFamily="18" charset="0"/>
              </a:rPr>
              <a:t>gian cho giai đoạn này có thể dao động trong khoảng từ ba đến </a:t>
            </a:r>
            <a:r>
              <a:rPr lang="en-US" sz="2000">
                <a:latin typeface="Times New Roman" pitchFamily="18" charset="0"/>
                <a:cs typeface="Times New Roman" pitchFamily="18" charset="0"/>
              </a:rPr>
              <a:t>sáu </a:t>
            </a:r>
            <a:r>
              <a:rPr lang="en-US" sz="2000" smtClean="0">
                <a:latin typeface="Times New Roman" pitchFamily="18" charset="0"/>
                <a:cs typeface="Times New Roman" pitchFamily="18" charset="0"/>
              </a:rPr>
              <a:t>tuần. </a:t>
            </a:r>
          </a:p>
          <a:p>
            <a:pPr marL="342900" indent="-342900" algn="just">
              <a:buFont typeface="Wingdings" pitchFamily="2" charset="2"/>
              <a:buChar char="v"/>
            </a:pPr>
            <a:endParaRPr lang="en-US" sz="2000" smtClean="0">
              <a:latin typeface="Times New Roman" pitchFamily="18" charset="0"/>
              <a:cs typeface="Times New Roman" pitchFamily="18" charset="0"/>
            </a:endParaRPr>
          </a:p>
          <a:p>
            <a:pPr marL="342900" indent="-342900" algn="just">
              <a:buFont typeface="Wingdings" pitchFamily="2" charset="2"/>
              <a:buChar char="v"/>
            </a:pPr>
            <a:r>
              <a:rPr lang="en-US" sz="2000" smtClean="0">
                <a:latin typeface="Times New Roman" pitchFamily="18" charset="0"/>
                <a:cs typeface="Times New Roman" pitchFamily="18" charset="0"/>
              </a:rPr>
              <a:t>Không </a:t>
            </a:r>
            <a:r>
              <a:rPr lang="en-US" sz="2000">
                <a:latin typeface="Times New Roman" pitchFamily="18" charset="0"/>
                <a:cs typeface="Times New Roman" pitchFamily="18" charset="0"/>
              </a:rPr>
              <a:t>nên chỉ thụ động sử dụng những gì được cung cấp sẵn, mà cần huy động mọi nguồn lực có thể có.</a:t>
            </a:r>
          </a:p>
        </p:txBody>
      </p:sp>
      <p:sp>
        <p:nvSpPr>
          <p:cNvPr id="7" name="Footer Placeholder 6"/>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3131586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B23B5C4-C76E-49A3-A23D-D90087C70820}" type="datetime1">
              <a:rPr lang="en-US" smtClean="0"/>
              <a:t>5/4/2017</a:t>
            </a:fld>
            <a:endParaRPr lang="en-US"/>
          </a:p>
        </p:txBody>
      </p:sp>
      <p:sp>
        <p:nvSpPr>
          <p:cNvPr id="5" name="Slide Number Placeholder 4"/>
          <p:cNvSpPr>
            <a:spLocks noGrp="1"/>
          </p:cNvSpPr>
          <p:nvPr>
            <p:ph type="sldNum" sz="quarter" idx="12"/>
          </p:nvPr>
        </p:nvSpPr>
        <p:spPr/>
        <p:txBody>
          <a:bodyPr/>
          <a:lstStyle/>
          <a:p>
            <a:fld id="{E6CF0B50-A55F-4FB0-B620-583F0007A5C3}" type="slidenum">
              <a:rPr lang="en-US" smtClean="0"/>
              <a:t>18</a:t>
            </a:fld>
            <a:endParaRPr lang="en-US"/>
          </a:p>
        </p:txBody>
      </p:sp>
      <p:sp>
        <p:nvSpPr>
          <p:cNvPr id="6" name="Rectangle 5"/>
          <p:cNvSpPr/>
          <p:nvPr/>
        </p:nvSpPr>
        <p:spPr>
          <a:xfrm>
            <a:off x="990600" y="762000"/>
            <a:ext cx="7391400" cy="4893647"/>
          </a:xfrm>
          <a:prstGeom prst="rect">
            <a:avLst/>
          </a:prstGeom>
        </p:spPr>
        <p:txBody>
          <a:bodyPr wrap="square">
            <a:spAutoFit/>
          </a:bodyPr>
          <a:lstStyle/>
          <a:p>
            <a:pPr algn="ctr"/>
            <a:r>
              <a:rPr lang="en-US" sz="2400" b="1">
                <a:solidFill>
                  <a:srgbClr val="C00000"/>
                </a:solidFill>
                <a:latin typeface="Times New Roman" pitchFamily="18" charset="0"/>
                <a:cs typeface="Times New Roman" pitchFamily="18" charset="0"/>
              </a:rPr>
              <a:t>Đọc và chọn lọc </a:t>
            </a:r>
            <a:r>
              <a:rPr lang="en-US" sz="2400" b="1">
                <a:solidFill>
                  <a:srgbClr val="C00000"/>
                </a:solidFill>
                <a:latin typeface="Times New Roman" pitchFamily="18" charset="0"/>
                <a:cs typeface="Times New Roman" pitchFamily="18" charset="0"/>
              </a:rPr>
              <a:t>tài </a:t>
            </a:r>
            <a:r>
              <a:rPr lang="en-US" sz="2400" b="1" smtClean="0">
                <a:solidFill>
                  <a:srgbClr val="C00000"/>
                </a:solidFill>
                <a:latin typeface="Times New Roman" pitchFamily="18" charset="0"/>
                <a:cs typeface="Times New Roman" pitchFamily="18" charset="0"/>
              </a:rPr>
              <a:t>liệu</a:t>
            </a:r>
          </a:p>
          <a:p>
            <a:pPr algn="just">
              <a:lnSpc>
                <a:spcPct val="150000"/>
              </a:lnSpc>
            </a:pPr>
            <a:endParaRPr lang="en-US" sz="2400" smtClean="0">
              <a:latin typeface="Times New Roman" pitchFamily="18" charset="0"/>
              <a:cs typeface="Times New Roman" pitchFamily="18" charset="0"/>
            </a:endParaRPr>
          </a:p>
          <a:p>
            <a:pPr marL="342900" indent="-342900" algn="just">
              <a:lnSpc>
                <a:spcPct val="150000"/>
              </a:lnSpc>
              <a:buFont typeface="Wingdings" pitchFamily="2" charset="2"/>
              <a:buChar char="v"/>
            </a:pPr>
            <a:r>
              <a:rPr lang="en-US" sz="2400" smtClean="0">
                <a:latin typeface="Times New Roman" pitchFamily="18" charset="0"/>
                <a:cs typeface="Times New Roman" pitchFamily="18" charset="0"/>
              </a:rPr>
              <a:t>Cần </a:t>
            </a:r>
            <a:r>
              <a:rPr lang="en-US" sz="2400">
                <a:latin typeface="Times New Roman" pitchFamily="18" charset="0"/>
                <a:cs typeface="Times New Roman" pitchFamily="18" charset="0"/>
              </a:rPr>
              <a:t>đọc tất cả các bài đã có</a:t>
            </a:r>
            <a:r>
              <a:rPr lang="en-US" sz="2400">
                <a:latin typeface="Times New Roman" pitchFamily="18" charset="0"/>
                <a:cs typeface="Times New Roman" pitchFamily="18" charset="0"/>
              </a:rPr>
              <a:t>. </a:t>
            </a:r>
            <a:endParaRPr lang="en-US" sz="2400" smtClean="0">
              <a:latin typeface="Times New Roman" pitchFamily="18" charset="0"/>
              <a:cs typeface="Times New Roman" pitchFamily="18" charset="0"/>
            </a:endParaRPr>
          </a:p>
          <a:p>
            <a:pPr marL="342900" indent="-342900" algn="just">
              <a:lnSpc>
                <a:spcPct val="150000"/>
              </a:lnSpc>
              <a:buFont typeface="Wingdings" pitchFamily="2" charset="2"/>
              <a:buChar char="v"/>
            </a:pPr>
            <a:r>
              <a:rPr lang="en-US" sz="2400" smtClean="0">
                <a:latin typeface="Times New Roman" pitchFamily="18" charset="0"/>
                <a:cs typeface="Times New Roman" pitchFamily="18" charset="0"/>
              </a:rPr>
              <a:t>Đánh </a:t>
            </a:r>
            <a:r>
              <a:rPr lang="en-US" sz="2400">
                <a:latin typeface="Times New Roman" pitchFamily="18" charset="0"/>
                <a:cs typeface="Times New Roman" pitchFamily="18" charset="0"/>
              </a:rPr>
              <a:t>dấu những ý quan trọng</a:t>
            </a:r>
            <a:r>
              <a:rPr lang="en-US" sz="2400">
                <a:latin typeface="Times New Roman" pitchFamily="18" charset="0"/>
                <a:cs typeface="Times New Roman" pitchFamily="18" charset="0"/>
              </a:rPr>
              <a:t>. </a:t>
            </a:r>
            <a:endParaRPr lang="en-US" sz="2400" smtClean="0">
              <a:latin typeface="Times New Roman" pitchFamily="18" charset="0"/>
              <a:cs typeface="Times New Roman" pitchFamily="18" charset="0"/>
            </a:endParaRPr>
          </a:p>
          <a:p>
            <a:pPr marL="342900" indent="-342900" algn="just">
              <a:lnSpc>
                <a:spcPct val="150000"/>
              </a:lnSpc>
              <a:buFont typeface="Wingdings" pitchFamily="2" charset="2"/>
              <a:buChar char="v"/>
            </a:pPr>
            <a:r>
              <a:rPr lang="en-US" sz="2400" smtClean="0">
                <a:latin typeface="Times New Roman" pitchFamily="18" charset="0"/>
                <a:cs typeface="Times New Roman" pitchFamily="18" charset="0"/>
              </a:rPr>
              <a:t>Ghi </a:t>
            </a:r>
            <a:r>
              <a:rPr lang="en-US" sz="2400">
                <a:latin typeface="Times New Roman" pitchFamily="18" charset="0"/>
                <a:cs typeface="Times New Roman" pitchFamily="18" charset="0"/>
              </a:rPr>
              <a:t>chú, tóm tắt một cách có hệ thống</a:t>
            </a:r>
            <a:r>
              <a:rPr lang="en-US" sz="2400">
                <a:latin typeface="Times New Roman" pitchFamily="18" charset="0"/>
                <a:cs typeface="Times New Roman" pitchFamily="18" charset="0"/>
              </a:rPr>
              <a:t>. </a:t>
            </a:r>
            <a:endParaRPr lang="en-US" sz="2400" smtClean="0">
              <a:latin typeface="Times New Roman" pitchFamily="18" charset="0"/>
              <a:cs typeface="Times New Roman" pitchFamily="18" charset="0"/>
            </a:endParaRPr>
          </a:p>
          <a:p>
            <a:pPr marL="342900" indent="-342900" algn="just">
              <a:lnSpc>
                <a:spcPct val="150000"/>
              </a:lnSpc>
              <a:buFont typeface="Wingdings" pitchFamily="2" charset="2"/>
              <a:buChar char="v"/>
            </a:pPr>
            <a:r>
              <a:rPr lang="en-US" sz="2400" smtClean="0">
                <a:latin typeface="Times New Roman" pitchFamily="18" charset="0"/>
                <a:cs typeface="Times New Roman" pitchFamily="18" charset="0"/>
              </a:rPr>
              <a:t>Sắp </a:t>
            </a:r>
            <a:r>
              <a:rPr lang="en-US" sz="2400">
                <a:latin typeface="Times New Roman" pitchFamily="18" charset="0"/>
                <a:cs typeface="Times New Roman" pitchFamily="18" charset="0"/>
              </a:rPr>
              <a:t>xếp theo một trật tự phù hợp với thói quen và/hoặc ý đồ trình bày của </a:t>
            </a:r>
            <a:r>
              <a:rPr lang="en-US" sz="2400">
                <a:latin typeface="Times New Roman" pitchFamily="18" charset="0"/>
                <a:cs typeface="Times New Roman" pitchFamily="18" charset="0"/>
              </a:rPr>
              <a:t>mình</a:t>
            </a:r>
            <a:r>
              <a:rPr lang="en-US" sz="2400" smtClean="0">
                <a:latin typeface="Times New Roman" pitchFamily="18" charset="0"/>
                <a:cs typeface="Times New Roman" pitchFamily="18" charset="0"/>
              </a:rPr>
              <a:t>.</a:t>
            </a:r>
          </a:p>
          <a:p>
            <a:pPr algn="just">
              <a:lnSpc>
                <a:spcPct val="150000"/>
              </a:lnSpc>
            </a:pPr>
            <a:r>
              <a:rPr lang="en-US" sz="2400">
                <a:latin typeface="Times New Roman" pitchFamily="18" charset="0"/>
                <a:cs typeface="Times New Roman" pitchFamily="18" charset="0"/>
              </a:rPr>
              <a:t/>
            </a:r>
            <a:br>
              <a:rPr lang="en-US" sz="2400">
                <a:latin typeface="Times New Roman" pitchFamily="18" charset="0"/>
                <a:cs typeface="Times New Roman" pitchFamily="18" charset="0"/>
              </a:rPr>
            </a:br>
            <a:r>
              <a:rPr lang="en-US" sz="2400" smtClean="0">
                <a:latin typeface="Times New Roman" pitchFamily="18" charset="0"/>
                <a:cs typeface="Times New Roman" pitchFamily="18" charset="0"/>
              </a:rPr>
              <a:t>Giai </a:t>
            </a:r>
            <a:r>
              <a:rPr lang="en-US" sz="2400">
                <a:latin typeface="Times New Roman" pitchFamily="18" charset="0"/>
                <a:cs typeface="Times New Roman" pitchFamily="18" charset="0"/>
              </a:rPr>
              <a:t>đoạn này kéo dài khoảng hai tuần.</a:t>
            </a:r>
          </a:p>
        </p:txBody>
      </p:sp>
      <p:sp>
        <p:nvSpPr>
          <p:cNvPr id="2" name="Footer Placeholder 1"/>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1325939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FD878C2-257F-4AEE-8761-CC3E08F9A15B}" type="datetime1">
              <a:rPr lang="en-US" smtClean="0"/>
              <a:t>5/4/2017</a:t>
            </a:fld>
            <a:endParaRPr lang="en-US"/>
          </a:p>
        </p:txBody>
      </p:sp>
      <p:sp>
        <p:nvSpPr>
          <p:cNvPr id="5" name="Slide Number Placeholder 4"/>
          <p:cNvSpPr>
            <a:spLocks noGrp="1"/>
          </p:cNvSpPr>
          <p:nvPr>
            <p:ph type="sldNum" sz="quarter" idx="12"/>
          </p:nvPr>
        </p:nvSpPr>
        <p:spPr/>
        <p:txBody>
          <a:bodyPr/>
          <a:lstStyle/>
          <a:p>
            <a:fld id="{E6CF0B50-A55F-4FB0-B620-583F0007A5C3}" type="slidenum">
              <a:rPr lang="en-US" smtClean="0"/>
              <a:t>19</a:t>
            </a:fld>
            <a:endParaRPr lang="en-US"/>
          </a:p>
        </p:txBody>
      </p:sp>
      <p:sp>
        <p:nvSpPr>
          <p:cNvPr id="6" name="Rectangle 5"/>
          <p:cNvSpPr/>
          <p:nvPr/>
        </p:nvSpPr>
        <p:spPr>
          <a:xfrm>
            <a:off x="685800" y="304800"/>
            <a:ext cx="7543799" cy="4493538"/>
          </a:xfrm>
          <a:prstGeom prst="rect">
            <a:avLst/>
          </a:prstGeom>
        </p:spPr>
        <p:txBody>
          <a:bodyPr wrap="square">
            <a:spAutoFit/>
          </a:bodyPr>
          <a:lstStyle/>
          <a:p>
            <a:pPr algn="ctr"/>
            <a:r>
              <a:rPr lang="en-US" sz="2800" b="1" smtClean="0">
                <a:solidFill>
                  <a:srgbClr val="C00000"/>
                </a:solidFill>
                <a:latin typeface="Times New Roman" pitchFamily="18" charset="0"/>
                <a:cs typeface="Times New Roman" pitchFamily="18" charset="0"/>
              </a:rPr>
              <a:t>Cấu </a:t>
            </a:r>
            <a:r>
              <a:rPr lang="en-US" sz="2800" b="1">
                <a:solidFill>
                  <a:srgbClr val="C00000"/>
                </a:solidFill>
                <a:latin typeface="Times New Roman" pitchFamily="18" charset="0"/>
                <a:cs typeface="Times New Roman" pitchFamily="18" charset="0"/>
              </a:rPr>
              <a:t>trúc đề cương nghiên cứu</a:t>
            </a:r>
            <a:endParaRPr lang="en-US" sz="2800">
              <a:solidFill>
                <a:srgbClr val="C00000"/>
              </a:solidFill>
              <a:latin typeface="Times New Roman" pitchFamily="18" charset="0"/>
              <a:cs typeface="Times New Roman" pitchFamily="18" charset="0"/>
            </a:endParaRPr>
          </a:p>
          <a:p>
            <a:pPr algn="just"/>
            <a:r>
              <a:rPr lang="en-US">
                <a:latin typeface="Times New Roman" pitchFamily="18" charset="0"/>
                <a:cs typeface="Times New Roman" pitchFamily="18" charset="0"/>
              </a:rPr>
              <a:t> </a:t>
            </a:r>
          </a:p>
          <a:p>
            <a:pPr algn="just"/>
            <a:r>
              <a:rPr lang="en-US">
                <a:latin typeface="Times New Roman" pitchFamily="18" charset="0"/>
                <a:cs typeface="Times New Roman" pitchFamily="18" charset="0"/>
              </a:rPr>
              <a:t> </a:t>
            </a:r>
          </a:p>
          <a:p>
            <a:pPr algn="just"/>
            <a:r>
              <a:rPr lang="en-US" sz="2400" b="1" smtClean="0">
                <a:solidFill>
                  <a:srgbClr val="0070C0"/>
                </a:solidFill>
                <a:latin typeface="Times New Roman" pitchFamily="18" charset="0"/>
                <a:cs typeface="Times New Roman" pitchFamily="18" charset="0"/>
              </a:rPr>
              <a:t>Lí </a:t>
            </a:r>
            <a:r>
              <a:rPr lang="en-US" sz="2400" b="1">
                <a:solidFill>
                  <a:srgbClr val="0070C0"/>
                </a:solidFill>
                <a:latin typeface="Times New Roman" pitchFamily="18" charset="0"/>
                <a:cs typeface="Times New Roman" pitchFamily="18" charset="0"/>
              </a:rPr>
              <a:t>do chọn đề tài </a:t>
            </a:r>
            <a:r>
              <a:rPr lang="en-US" sz="2400" i="1">
                <a:solidFill>
                  <a:srgbClr val="0070C0"/>
                </a:solidFill>
                <a:latin typeface="Times New Roman" pitchFamily="18" charset="0"/>
                <a:cs typeface="Times New Roman" pitchFamily="18" charset="0"/>
              </a:rPr>
              <a:t>(Tính cấp thiết của đề tài)</a:t>
            </a:r>
            <a:endParaRPr lang="en-US" sz="2400">
              <a:solidFill>
                <a:srgbClr val="0070C0"/>
              </a:solidFill>
              <a:latin typeface="Times New Roman" pitchFamily="18" charset="0"/>
              <a:cs typeface="Times New Roman" pitchFamily="18" charset="0"/>
            </a:endParaRPr>
          </a:p>
          <a:p>
            <a:pPr algn="just"/>
            <a:r>
              <a:rPr lang="en-US">
                <a:latin typeface="Times New Roman" pitchFamily="18" charset="0"/>
                <a:cs typeface="Times New Roman" pitchFamily="18" charset="0"/>
              </a:rPr>
              <a:t> </a:t>
            </a:r>
          </a:p>
          <a:p>
            <a:pPr algn="just"/>
            <a:r>
              <a:rPr lang="en-US" b="1">
                <a:latin typeface="Times New Roman" pitchFamily="18" charset="0"/>
                <a:cs typeface="Times New Roman" pitchFamily="18" charset="0"/>
              </a:rPr>
              <a:t>- </a:t>
            </a:r>
            <a:r>
              <a:rPr lang="en-US" b="1">
                <a:latin typeface="Times New Roman" pitchFamily="18" charset="0"/>
                <a:cs typeface="Times New Roman" pitchFamily="18" charset="0"/>
              </a:rPr>
              <a:t>P</a:t>
            </a:r>
            <a:r>
              <a:rPr lang="en-US" b="1" smtClean="0">
                <a:latin typeface="Times New Roman" pitchFamily="18" charset="0"/>
                <a:cs typeface="Times New Roman" pitchFamily="18" charset="0"/>
              </a:rPr>
              <a:t>hải </a:t>
            </a:r>
            <a:r>
              <a:rPr lang="en-US" b="1">
                <a:latin typeface="Times New Roman" pitchFamily="18" charset="0"/>
                <a:cs typeface="Times New Roman" pitchFamily="18" charset="0"/>
              </a:rPr>
              <a:t>trả lời được </a:t>
            </a:r>
            <a:r>
              <a:rPr lang="en-US" b="1">
                <a:latin typeface="Times New Roman" pitchFamily="18" charset="0"/>
                <a:cs typeface="Times New Roman" pitchFamily="18" charset="0"/>
              </a:rPr>
              <a:t>câu </a:t>
            </a:r>
            <a:r>
              <a:rPr lang="en-US" b="1" smtClean="0">
                <a:latin typeface="Times New Roman" pitchFamily="18" charset="0"/>
                <a:cs typeface="Times New Roman" pitchFamily="18" charset="0"/>
              </a:rPr>
              <a:t>hỏi:  </a:t>
            </a:r>
            <a:r>
              <a:rPr lang="en-US">
                <a:latin typeface="Times New Roman" pitchFamily="18" charset="0"/>
                <a:cs typeface="Times New Roman" pitchFamily="18" charset="0"/>
              </a:rPr>
              <a:t>T</a:t>
            </a:r>
            <a:r>
              <a:rPr lang="en-US" smtClean="0">
                <a:latin typeface="Times New Roman" pitchFamily="18" charset="0"/>
                <a:cs typeface="Times New Roman" pitchFamily="18" charset="0"/>
              </a:rPr>
              <a:t>ại </a:t>
            </a:r>
            <a:r>
              <a:rPr lang="en-US">
                <a:latin typeface="Times New Roman" pitchFamily="18" charset="0"/>
                <a:cs typeface="Times New Roman" pitchFamily="18" charset="0"/>
              </a:rPr>
              <a:t>sao chọn đề tài này? Câu hỏi này được trả </a:t>
            </a:r>
            <a:r>
              <a:rPr lang="en-US">
                <a:latin typeface="Times New Roman" pitchFamily="18" charset="0"/>
                <a:cs typeface="Times New Roman" pitchFamily="18" charset="0"/>
              </a:rPr>
              <a:t>lời </a:t>
            </a:r>
            <a:r>
              <a:rPr lang="en-US" smtClean="0">
                <a:latin typeface="Times New Roman" pitchFamily="18" charset="0"/>
                <a:cs typeface="Times New Roman" pitchFamily="18" charset="0"/>
              </a:rPr>
              <a:t>trên cơ </a:t>
            </a:r>
            <a:r>
              <a:rPr lang="en-US">
                <a:latin typeface="Times New Roman" pitchFamily="18" charset="0"/>
                <a:cs typeface="Times New Roman" pitchFamily="18" charset="0"/>
              </a:rPr>
              <a:t>sở phát hiện các mâu thuẫn, thiếu sót của lý thuyết hay thực tế, cấp thiết phải giải quyết;</a:t>
            </a:r>
          </a:p>
          <a:p>
            <a:pPr algn="just"/>
            <a:r>
              <a:rPr lang="en-US">
                <a:latin typeface="Times New Roman" pitchFamily="18" charset="0"/>
                <a:cs typeface="Times New Roman" pitchFamily="18" charset="0"/>
              </a:rPr>
              <a:t> </a:t>
            </a:r>
          </a:p>
          <a:p>
            <a:pPr algn="just"/>
            <a:r>
              <a:rPr lang="en-US" b="1">
                <a:latin typeface="Times New Roman" pitchFamily="18" charset="0"/>
                <a:cs typeface="Times New Roman" pitchFamily="18" charset="0"/>
              </a:rPr>
              <a:t>- </a:t>
            </a:r>
            <a:r>
              <a:rPr lang="en-US" b="1" smtClean="0">
                <a:latin typeface="Times New Roman" pitchFamily="18" charset="0"/>
                <a:cs typeface="Times New Roman" pitchFamily="18" charset="0"/>
              </a:rPr>
              <a:t>Tính </a:t>
            </a:r>
            <a:r>
              <a:rPr lang="en-US" b="1">
                <a:latin typeface="Times New Roman" pitchFamily="18" charset="0"/>
                <a:cs typeface="Times New Roman" pitchFamily="18" charset="0"/>
              </a:rPr>
              <a:t>cấp thiết của </a:t>
            </a:r>
            <a:r>
              <a:rPr lang="en-US" b="1">
                <a:latin typeface="Times New Roman" pitchFamily="18" charset="0"/>
                <a:cs typeface="Times New Roman" pitchFamily="18" charset="0"/>
              </a:rPr>
              <a:t>đề </a:t>
            </a:r>
            <a:r>
              <a:rPr lang="en-US" b="1" smtClean="0">
                <a:latin typeface="Times New Roman" pitchFamily="18" charset="0"/>
                <a:cs typeface="Times New Roman" pitchFamily="18" charset="0"/>
              </a:rPr>
              <a:t>tài</a:t>
            </a:r>
            <a:r>
              <a:rPr lang="en-US" smtClean="0">
                <a:latin typeface="Times New Roman" pitchFamily="18" charset="0"/>
                <a:cs typeface="Times New Roman" pitchFamily="18" charset="0"/>
              </a:rPr>
              <a:t>:  Xác </a:t>
            </a:r>
            <a:r>
              <a:rPr lang="en-US">
                <a:latin typeface="Times New Roman" pitchFamily="18" charset="0"/>
                <a:cs typeface="Times New Roman" pitchFamily="18" charset="0"/>
              </a:rPr>
              <a:t>định tầm quan trọng các </a:t>
            </a:r>
            <a:r>
              <a:rPr lang="en-US">
                <a:latin typeface="Times New Roman" pitchFamily="18" charset="0"/>
                <a:cs typeface="Times New Roman" pitchFamily="18" charset="0"/>
              </a:rPr>
              <a:t>vấn </a:t>
            </a:r>
            <a:r>
              <a:rPr lang="en-US" smtClean="0">
                <a:latin typeface="Times New Roman" pitchFamily="18" charset="0"/>
                <a:cs typeface="Times New Roman" pitchFamily="18" charset="0"/>
              </a:rPr>
              <a:t>đề. </a:t>
            </a:r>
            <a:r>
              <a:rPr lang="en-US">
                <a:latin typeface="Times New Roman" pitchFamily="18" charset="0"/>
                <a:cs typeface="Times New Roman" pitchFamily="18" charset="0"/>
              </a:rPr>
              <a:t>Giải quyết được các vấn đề này đem lại lợi ích thiết thực gì, ngược lại vấn đề không được giải quyết sẽ dẫn tới thiệt hại gì cho tương lai gần và tương </a:t>
            </a:r>
            <a:r>
              <a:rPr lang="en-US">
                <a:latin typeface="Times New Roman" pitchFamily="18" charset="0"/>
                <a:cs typeface="Times New Roman" pitchFamily="18" charset="0"/>
              </a:rPr>
              <a:t>lai </a:t>
            </a:r>
            <a:r>
              <a:rPr lang="en-US" smtClean="0">
                <a:latin typeface="Times New Roman" pitchFamily="18" charset="0"/>
                <a:cs typeface="Times New Roman" pitchFamily="18" charset="0"/>
              </a:rPr>
              <a:t>xa ?</a:t>
            </a:r>
            <a:endParaRPr lang="en-US">
              <a:latin typeface="Times New Roman" pitchFamily="18" charset="0"/>
              <a:cs typeface="Times New Roman" pitchFamily="18" charset="0"/>
            </a:endParaRPr>
          </a:p>
          <a:p>
            <a:pPr algn="just"/>
            <a:r>
              <a:rPr lang="en-US">
                <a:latin typeface="Times New Roman" pitchFamily="18" charset="0"/>
                <a:cs typeface="Times New Roman" pitchFamily="18" charset="0"/>
              </a:rPr>
              <a:t> </a:t>
            </a:r>
          </a:p>
          <a:p>
            <a:pPr algn="just"/>
            <a:r>
              <a:rPr lang="en-US">
                <a:latin typeface="Times New Roman" pitchFamily="18" charset="0"/>
                <a:cs typeface="Times New Roman" pitchFamily="18" charset="0"/>
              </a:rPr>
              <a:t>Cả hai cách đặt vấn đề như vậy làm nổi bật lên ý nghĩa của vấn đề khoa học và làm rõ tính cấp thiết phải giải quyết.</a:t>
            </a:r>
          </a:p>
        </p:txBody>
      </p:sp>
      <p:sp>
        <p:nvSpPr>
          <p:cNvPr id="7" name="Footer Placeholder 6"/>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205228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F003A80-589F-43E5-876B-3014C3CCD154}" type="datetime1">
              <a:rPr lang="en-US" smtClean="0"/>
              <a:t>5/4/2017</a:t>
            </a:fld>
            <a:endParaRPr lang="en-US"/>
          </a:p>
        </p:txBody>
      </p:sp>
      <p:sp>
        <p:nvSpPr>
          <p:cNvPr id="5" name="Slide Number Placeholder 4"/>
          <p:cNvSpPr>
            <a:spLocks noGrp="1"/>
          </p:cNvSpPr>
          <p:nvPr>
            <p:ph type="sldNum" sz="quarter" idx="12"/>
          </p:nvPr>
        </p:nvSpPr>
        <p:spPr/>
        <p:txBody>
          <a:bodyPr/>
          <a:lstStyle/>
          <a:p>
            <a:fld id="{E6CF0B50-A55F-4FB0-B620-583F0007A5C3}" type="slidenum">
              <a:rPr lang="en-US" smtClean="0"/>
              <a:t>2</a:t>
            </a:fld>
            <a:endParaRPr lang="en-US"/>
          </a:p>
        </p:txBody>
      </p:sp>
      <p:sp>
        <p:nvSpPr>
          <p:cNvPr id="6" name="Rectangle 5"/>
          <p:cNvSpPr/>
          <p:nvPr/>
        </p:nvSpPr>
        <p:spPr>
          <a:xfrm>
            <a:off x="914400" y="1143000"/>
            <a:ext cx="7239000" cy="3539430"/>
          </a:xfrm>
          <a:prstGeom prst="rect">
            <a:avLst/>
          </a:prstGeom>
        </p:spPr>
        <p:txBody>
          <a:bodyPr wrap="square">
            <a:spAutoFit/>
          </a:bodyPr>
          <a:lstStyle/>
          <a:p>
            <a:pPr algn="just"/>
            <a:r>
              <a:rPr lang="en-US" sz="2800"/>
              <a:t>K</a:t>
            </a:r>
            <a:r>
              <a:rPr lang="en-US" sz="2800" smtClean="0"/>
              <a:t>hông </a:t>
            </a:r>
            <a:r>
              <a:rPr lang="en-US" sz="2800"/>
              <a:t>có những quy tắc tuyệt đối trong phương pháp nghiên cứu và trình bày kết quả nghiên cứu khoa học</a:t>
            </a:r>
            <a:r>
              <a:rPr lang="en-US" sz="2800"/>
              <a:t>. </a:t>
            </a:r>
            <a:endParaRPr lang="en-US" sz="2800" smtClean="0"/>
          </a:p>
          <a:p>
            <a:pPr algn="just"/>
            <a:endParaRPr lang="en-US" sz="2800"/>
          </a:p>
          <a:p>
            <a:pPr algn="just"/>
            <a:r>
              <a:rPr lang="en-US" sz="2800" smtClean="0"/>
              <a:t>Các </a:t>
            </a:r>
            <a:r>
              <a:rPr lang="en-US" sz="2800"/>
              <a:t>quy </a:t>
            </a:r>
            <a:r>
              <a:rPr lang="en-US" sz="2800"/>
              <a:t>tắc </a:t>
            </a:r>
            <a:r>
              <a:rPr lang="en-US" sz="2800" smtClean="0"/>
              <a:t>có </a:t>
            </a:r>
            <a:r>
              <a:rPr lang="en-US" sz="2800"/>
              <a:t>thể thay đổi tuỳ chuyên ngành, tuỳ cấp độ nghiên cứu cũng như tuỳ người hướng dẫn hoặc chịu trách nhiệm khoa học của đề tài. </a:t>
            </a:r>
            <a:endParaRPr lang="en-US" sz="2800"/>
          </a:p>
        </p:txBody>
      </p:sp>
      <p:sp>
        <p:nvSpPr>
          <p:cNvPr id="7" name="Footer Placeholder 6"/>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2794579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765853A-5B8A-46FD-9370-DCE133F7D584}" type="datetime1">
              <a:rPr lang="en-US" smtClean="0"/>
              <a:t>5/4/2017</a:t>
            </a:fld>
            <a:endParaRPr lang="en-US"/>
          </a:p>
        </p:txBody>
      </p:sp>
      <p:sp>
        <p:nvSpPr>
          <p:cNvPr id="5" name="Slide Number Placeholder 4"/>
          <p:cNvSpPr>
            <a:spLocks noGrp="1"/>
          </p:cNvSpPr>
          <p:nvPr>
            <p:ph type="sldNum" sz="quarter" idx="12"/>
          </p:nvPr>
        </p:nvSpPr>
        <p:spPr/>
        <p:txBody>
          <a:bodyPr/>
          <a:lstStyle/>
          <a:p>
            <a:fld id="{E6CF0B50-A55F-4FB0-B620-583F0007A5C3}" type="slidenum">
              <a:rPr lang="en-US" smtClean="0"/>
              <a:t>20</a:t>
            </a:fld>
            <a:endParaRPr lang="en-US"/>
          </a:p>
        </p:txBody>
      </p:sp>
      <p:sp>
        <p:nvSpPr>
          <p:cNvPr id="6" name="Rectangle 5"/>
          <p:cNvSpPr/>
          <p:nvPr/>
        </p:nvSpPr>
        <p:spPr>
          <a:xfrm>
            <a:off x="762000" y="685800"/>
            <a:ext cx="7543800" cy="5262979"/>
          </a:xfrm>
          <a:prstGeom prst="rect">
            <a:avLst/>
          </a:prstGeom>
        </p:spPr>
        <p:txBody>
          <a:bodyPr wrap="square">
            <a:spAutoFit/>
          </a:bodyPr>
          <a:lstStyle/>
          <a:p>
            <a:r>
              <a:rPr lang="en-US" sz="2400" b="1" smtClean="0">
                <a:solidFill>
                  <a:srgbClr val="0070C0"/>
                </a:solidFill>
                <a:latin typeface="Times New Roman" pitchFamily="18" charset="0"/>
                <a:cs typeface="Times New Roman" pitchFamily="18" charset="0"/>
              </a:rPr>
              <a:t>Mục đích và </a:t>
            </a:r>
            <a:r>
              <a:rPr lang="en-US" sz="2400" b="1">
                <a:solidFill>
                  <a:srgbClr val="0070C0"/>
                </a:solidFill>
                <a:latin typeface="Times New Roman" pitchFamily="18" charset="0"/>
                <a:cs typeface="Times New Roman" pitchFamily="18" charset="0"/>
              </a:rPr>
              <a:t>mục </a:t>
            </a:r>
            <a:r>
              <a:rPr lang="en-US" sz="2400" b="1" smtClean="0">
                <a:solidFill>
                  <a:srgbClr val="0070C0"/>
                </a:solidFill>
                <a:latin typeface="Times New Roman" pitchFamily="18" charset="0"/>
                <a:cs typeface="Times New Roman" pitchFamily="18" charset="0"/>
              </a:rPr>
              <a:t>tiêu </a:t>
            </a:r>
            <a:r>
              <a:rPr lang="en-US" sz="2400" b="1">
                <a:solidFill>
                  <a:srgbClr val="0070C0"/>
                </a:solidFill>
                <a:latin typeface="Times New Roman" pitchFamily="18" charset="0"/>
                <a:cs typeface="Times New Roman" pitchFamily="18" charset="0"/>
              </a:rPr>
              <a:t>nghiên cứu</a:t>
            </a:r>
            <a:endParaRPr lang="en-US" sz="2400">
              <a:solidFill>
                <a:srgbClr val="0070C0"/>
              </a:solidFill>
              <a:latin typeface="Times New Roman" pitchFamily="18" charset="0"/>
              <a:cs typeface="Times New Roman" pitchFamily="18" charset="0"/>
            </a:endParaRPr>
          </a:p>
          <a:p>
            <a:r>
              <a:rPr lang="en-US" sz="2400">
                <a:latin typeface="Times New Roman" pitchFamily="18" charset="0"/>
                <a:cs typeface="Times New Roman" pitchFamily="18" charset="0"/>
              </a:rPr>
              <a:t> </a:t>
            </a:r>
          </a:p>
          <a:p>
            <a:pPr algn="just"/>
            <a:r>
              <a:rPr lang="en-US" sz="2400">
                <a:latin typeface="Times New Roman" pitchFamily="18" charset="0"/>
                <a:cs typeface="Times New Roman" pitchFamily="18" charset="0"/>
              </a:rPr>
              <a:t>Mục tiêu (objective) và mục đích (aim hoặc purpose) là những khái niệm </a:t>
            </a:r>
            <a:r>
              <a:rPr lang="en-US" sz="2400">
                <a:latin typeface="Times New Roman" pitchFamily="18" charset="0"/>
                <a:cs typeface="Times New Roman" pitchFamily="18" charset="0"/>
              </a:rPr>
              <a:t>then </a:t>
            </a:r>
            <a:r>
              <a:rPr lang="en-US" sz="2400" smtClean="0">
                <a:latin typeface="Times New Roman" pitchFamily="18" charset="0"/>
                <a:cs typeface="Times New Roman" pitchFamily="18" charset="0"/>
              </a:rPr>
              <a:t>chốt trong </a:t>
            </a:r>
            <a:r>
              <a:rPr lang="en-US" sz="2400">
                <a:latin typeface="Times New Roman" pitchFamily="18" charset="0"/>
                <a:cs typeface="Times New Roman" pitchFamily="18" charset="0"/>
              </a:rPr>
              <a:t>nghiên cứu khoa học:</a:t>
            </a:r>
          </a:p>
          <a:p>
            <a:pPr algn="just"/>
            <a:r>
              <a:rPr lang="en-US" sz="2400">
                <a:latin typeface="Times New Roman" pitchFamily="18" charset="0"/>
                <a:cs typeface="Times New Roman" pitchFamily="18" charset="0"/>
              </a:rPr>
              <a:t> </a:t>
            </a:r>
          </a:p>
          <a:p>
            <a:pPr algn="just"/>
            <a:r>
              <a:rPr lang="en-US" sz="2400">
                <a:latin typeface="Times New Roman" pitchFamily="18" charset="0"/>
                <a:cs typeface="Times New Roman" pitchFamily="18" charset="0"/>
              </a:rPr>
              <a:t>- </a:t>
            </a:r>
            <a:r>
              <a:rPr lang="en-US" sz="2400" i="1">
                <a:latin typeface="Times New Roman" pitchFamily="18" charset="0"/>
                <a:cs typeface="Times New Roman" pitchFamily="18" charset="0"/>
              </a:rPr>
              <a:t>Mục đích </a:t>
            </a:r>
            <a:r>
              <a:rPr lang="en-US" sz="2400">
                <a:latin typeface="Times New Roman" pitchFamily="18" charset="0"/>
                <a:cs typeface="Times New Roman" pitchFamily="18" charset="0"/>
              </a:rPr>
              <a:t>(mục tiêu khái quát): là ý nghĩa thực tiễn của nghiên cứu, là đối tượng phục vụ sản phẩm nghiên cứu. Mục đích trả lời câu hỏi </a:t>
            </a:r>
            <a:r>
              <a:rPr lang="en-US" sz="2400" i="1">
                <a:latin typeface="Times New Roman" pitchFamily="18" charset="0"/>
                <a:cs typeface="Times New Roman" pitchFamily="18" charset="0"/>
              </a:rPr>
              <a:t>“nhằm vào việc gì?”</a:t>
            </a:r>
            <a:r>
              <a:rPr lang="en-US" sz="2400">
                <a:latin typeface="Times New Roman" pitchFamily="18" charset="0"/>
                <a:cs typeface="Times New Roman" pitchFamily="18" charset="0"/>
              </a:rPr>
              <a:t>, hoặc “</a:t>
            </a:r>
            <a:r>
              <a:rPr lang="en-US" sz="2400" i="1">
                <a:latin typeface="Times New Roman" pitchFamily="18" charset="0"/>
                <a:cs typeface="Times New Roman" pitchFamily="18" charset="0"/>
              </a:rPr>
              <a:t>để phục vụ cho cái gì?”</a:t>
            </a:r>
            <a:r>
              <a:rPr lang="en-US" sz="2400">
                <a:latin typeface="Times New Roman" pitchFamily="18" charset="0"/>
                <a:cs typeface="Times New Roman" pitchFamily="18" charset="0"/>
              </a:rPr>
              <a:t>.</a:t>
            </a:r>
          </a:p>
          <a:p>
            <a:pPr algn="just"/>
            <a:endParaRPr lang="en-US" sz="2400" smtClean="0">
              <a:latin typeface="Times New Roman" pitchFamily="18" charset="0"/>
              <a:cs typeface="Times New Roman" pitchFamily="18" charset="0"/>
            </a:endParaRPr>
          </a:p>
          <a:p>
            <a:pPr algn="just"/>
            <a:r>
              <a:rPr lang="en-US" sz="2400" smtClean="0">
                <a:latin typeface="Times New Roman" pitchFamily="18" charset="0"/>
                <a:cs typeface="Times New Roman" pitchFamily="18" charset="0"/>
              </a:rPr>
              <a:t>- </a:t>
            </a:r>
            <a:r>
              <a:rPr lang="en-US" sz="2400" i="1">
                <a:latin typeface="Times New Roman" pitchFamily="18" charset="0"/>
                <a:cs typeface="Times New Roman" pitchFamily="18" charset="0"/>
              </a:rPr>
              <a:t>Mục tiêu </a:t>
            </a:r>
            <a:r>
              <a:rPr lang="en-US" sz="2400">
                <a:latin typeface="Times New Roman" pitchFamily="18" charset="0"/>
                <a:cs typeface="Times New Roman" pitchFamily="18" charset="0"/>
              </a:rPr>
              <a:t>(mục tiêu cụ thể): là cái đích về nội dung mà người nghiên cứu vạch ra để hướng tới, nỗ lực tìm kiếm. Mục tiêu trả lời câu hỏi </a:t>
            </a:r>
            <a:r>
              <a:rPr lang="en-US" sz="2400" i="1">
                <a:latin typeface="Times New Roman" pitchFamily="18" charset="0"/>
                <a:cs typeface="Times New Roman" pitchFamily="18" charset="0"/>
              </a:rPr>
              <a:t>“làm cái gì ?” và “đạt được gì?</a:t>
            </a:r>
            <a:endParaRPr lang="en-US" sz="2400">
              <a:latin typeface="Times New Roman" pitchFamily="18" charset="0"/>
              <a:cs typeface="Times New Roman" pitchFamily="18" charset="0"/>
            </a:endParaRPr>
          </a:p>
          <a:p>
            <a:pPr algn="just"/>
            <a:r>
              <a:rPr lang="en-US" sz="2400">
                <a:latin typeface="Times New Roman" pitchFamily="18" charset="0"/>
                <a:cs typeface="Times New Roman" pitchFamily="18" charset="0"/>
              </a:rPr>
              <a:t> </a:t>
            </a:r>
            <a:endParaRPr lang="en-US" sz="2400">
              <a:latin typeface="Times New Roman" pitchFamily="18" charset="0"/>
              <a:cs typeface="Times New Roman" pitchFamily="18" charset="0"/>
            </a:endParaRPr>
          </a:p>
        </p:txBody>
      </p:sp>
      <p:sp>
        <p:nvSpPr>
          <p:cNvPr id="7" name="Footer Placeholder 6"/>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2529637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1A07B96-D053-4348-A498-8F6FAFF65D81}" type="datetime1">
              <a:rPr lang="en-US" smtClean="0"/>
              <a:t>5/4/2017</a:t>
            </a:fld>
            <a:endParaRPr lang="en-US"/>
          </a:p>
        </p:txBody>
      </p:sp>
      <p:sp>
        <p:nvSpPr>
          <p:cNvPr id="5" name="Slide Number Placeholder 4"/>
          <p:cNvSpPr>
            <a:spLocks noGrp="1"/>
          </p:cNvSpPr>
          <p:nvPr>
            <p:ph type="sldNum" sz="quarter" idx="12"/>
          </p:nvPr>
        </p:nvSpPr>
        <p:spPr/>
        <p:txBody>
          <a:bodyPr/>
          <a:lstStyle/>
          <a:p>
            <a:fld id="{E6CF0B50-A55F-4FB0-B620-583F0007A5C3}" type="slidenum">
              <a:rPr lang="en-US" smtClean="0"/>
              <a:t>21</a:t>
            </a:fld>
            <a:endParaRPr lang="en-US"/>
          </a:p>
        </p:txBody>
      </p:sp>
      <p:sp>
        <p:nvSpPr>
          <p:cNvPr id="6" name="Rectangle 5"/>
          <p:cNvSpPr/>
          <p:nvPr/>
        </p:nvSpPr>
        <p:spPr>
          <a:xfrm>
            <a:off x="609600" y="612845"/>
            <a:ext cx="7848600" cy="5509200"/>
          </a:xfrm>
          <a:prstGeom prst="rect">
            <a:avLst/>
          </a:prstGeom>
        </p:spPr>
        <p:txBody>
          <a:bodyPr wrap="square">
            <a:spAutoFit/>
          </a:bodyPr>
          <a:lstStyle/>
          <a:p>
            <a:r>
              <a:rPr lang="en-US" sz="2200" b="1" smtClean="0">
                <a:solidFill>
                  <a:srgbClr val="0070C0"/>
                </a:solidFill>
                <a:latin typeface="Times New Roman" pitchFamily="18" charset="0"/>
                <a:cs typeface="Times New Roman" pitchFamily="18" charset="0"/>
              </a:rPr>
              <a:t>Khách </a:t>
            </a:r>
            <a:r>
              <a:rPr lang="en-US" sz="2200" b="1">
                <a:solidFill>
                  <a:srgbClr val="0070C0"/>
                </a:solidFill>
                <a:latin typeface="Times New Roman" pitchFamily="18" charset="0"/>
                <a:cs typeface="Times New Roman" pitchFamily="18" charset="0"/>
              </a:rPr>
              <a:t>thể và đối tượng nghiên cứu</a:t>
            </a:r>
            <a:endParaRPr lang="en-US" sz="2200">
              <a:solidFill>
                <a:srgbClr val="0070C0"/>
              </a:solidFill>
              <a:latin typeface="Times New Roman" pitchFamily="18" charset="0"/>
              <a:cs typeface="Times New Roman" pitchFamily="18" charset="0"/>
            </a:endParaRPr>
          </a:p>
          <a:p>
            <a:r>
              <a:rPr lang="en-US" sz="2200">
                <a:latin typeface="Times New Roman" pitchFamily="18" charset="0"/>
                <a:cs typeface="Times New Roman" pitchFamily="18" charset="0"/>
              </a:rPr>
              <a:t> </a:t>
            </a:r>
          </a:p>
          <a:p>
            <a:pPr marL="285750" indent="-285750" algn="just">
              <a:buFontTx/>
              <a:buChar char="-"/>
            </a:pPr>
            <a:r>
              <a:rPr lang="en-US" sz="2200" b="1" i="1" smtClean="0">
                <a:latin typeface="Times New Roman" pitchFamily="18" charset="0"/>
                <a:cs typeface="Times New Roman" pitchFamily="18" charset="0"/>
              </a:rPr>
              <a:t>Khách </a:t>
            </a:r>
            <a:r>
              <a:rPr lang="en-US" sz="2200" b="1" i="1">
                <a:latin typeface="Times New Roman" pitchFamily="18" charset="0"/>
                <a:cs typeface="Times New Roman" pitchFamily="18" charset="0"/>
              </a:rPr>
              <a:t>thể nghiên cứu </a:t>
            </a:r>
            <a:r>
              <a:rPr lang="en-US" sz="2200">
                <a:latin typeface="Times New Roman" pitchFamily="18" charset="0"/>
                <a:cs typeface="Times New Roman" pitchFamily="18" charset="0"/>
              </a:rPr>
              <a:t>là hệ thống sự vật tồn tại khách quan trong các mối liên </a:t>
            </a:r>
            <a:r>
              <a:rPr lang="en-US" sz="2200">
                <a:latin typeface="Times New Roman" pitchFamily="18" charset="0"/>
                <a:cs typeface="Times New Roman" pitchFamily="18" charset="0"/>
              </a:rPr>
              <a:t>hệ </a:t>
            </a:r>
            <a:r>
              <a:rPr lang="en-US" sz="2200" smtClean="0">
                <a:latin typeface="Times New Roman" pitchFamily="18" charset="0"/>
                <a:cs typeface="Times New Roman" pitchFamily="18" charset="0"/>
              </a:rPr>
              <a:t>mà người </a:t>
            </a:r>
            <a:r>
              <a:rPr lang="en-US" sz="2200">
                <a:latin typeface="Times New Roman" pitchFamily="18" charset="0"/>
                <a:cs typeface="Times New Roman" pitchFamily="18" charset="0"/>
              </a:rPr>
              <a:t>nghiên cứu cần khám phá, là vật mang đối tượng nghiên cứu. Như vậy, </a:t>
            </a:r>
            <a:r>
              <a:rPr lang="en-US" sz="2200">
                <a:latin typeface="Times New Roman" pitchFamily="18" charset="0"/>
                <a:cs typeface="Times New Roman" pitchFamily="18" charset="0"/>
              </a:rPr>
              <a:t>khách </a:t>
            </a:r>
            <a:r>
              <a:rPr lang="en-US" sz="2200" smtClean="0">
                <a:latin typeface="Times New Roman" pitchFamily="18" charset="0"/>
                <a:cs typeface="Times New Roman" pitchFamily="18" charset="0"/>
              </a:rPr>
              <a:t>thể </a:t>
            </a:r>
            <a:r>
              <a:rPr lang="en-US" sz="2200">
                <a:latin typeface="Times New Roman" pitchFamily="18" charset="0"/>
                <a:cs typeface="Times New Roman" pitchFamily="18" charset="0"/>
              </a:rPr>
              <a:t/>
            </a:r>
            <a:br>
              <a:rPr lang="en-US" sz="2200">
                <a:latin typeface="Times New Roman" pitchFamily="18" charset="0"/>
                <a:cs typeface="Times New Roman" pitchFamily="18" charset="0"/>
              </a:rPr>
            </a:br>
            <a:r>
              <a:rPr lang="en-US" sz="2200">
                <a:latin typeface="Times New Roman" pitchFamily="18" charset="0"/>
                <a:cs typeface="Times New Roman" pitchFamily="18" charset="0"/>
              </a:rPr>
              <a:t>nghiên cứu còn được hiểu là một phần, một mối liên hệ, một thuộc tính nào đó của thế giới khách quan. Đây là sự vật, hiện tượng… cần thiết để phục vụ trong việc điều chỉnh đối tượng nghiên </a:t>
            </a:r>
            <a:r>
              <a:rPr lang="en-US" sz="2200">
                <a:latin typeface="Times New Roman" pitchFamily="18" charset="0"/>
                <a:cs typeface="Times New Roman" pitchFamily="18" charset="0"/>
              </a:rPr>
              <a:t>cứu</a:t>
            </a:r>
            <a:r>
              <a:rPr lang="en-US" sz="2200" smtClean="0">
                <a:latin typeface="Times New Roman" pitchFamily="18" charset="0"/>
                <a:cs typeface="Times New Roman" pitchFamily="18" charset="0"/>
              </a:rPr>
              <a:t>.</a:t>
            </a:r>
            <a:endParaRPr lang="en-US" sz="2200">
              <a:latin typeface="Times New Roman" pitchFamily="18" charset="0"/>
              <a:cs typeface="Times New Roman" pitchFamily="18" charset="0"/>
            </a:endParaRPr>
          </a:p>
          <a:p>
            <a:pPr algn="just"/>
            <a:r>
              <a:rPr lang="en-US" sz="220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marL="285750" indent="-285750" algn="just">
              <a:buFontTx/>
              <a:buChar char="-"/>
            </a:pPr>
            <a:r>
              <a:rPr lang="en-US" sz="2200" b="1" i="1" smtClean="0">
                <a:latin typeface="Times New Roman" pitchFamily="18" charset="0"/>
                <a:cs typeface="Times New Roman" pitchFamily="18" charset="0"/>
              </a:rPr>
              <a:t>Đối tượng nghiên cứu </a:t>
            </a:r>
            <a:r>
              <a:rPr lang="en-US" sz="2200" smtClean="0">
                <a:latin typeface="Times New Roman" pitchFamily="18" charset="0"/>
                <a:cs typeface="Times New Roman" pitchFamily="18" charset="0"/>
              </a:rPr>
              <a:t>là bản chất sự vật hoặc hiện tượng cần được xem xét và làm rõ. Ta còn có thể hiểu đối tượng nghiên cứu là đối tượng trực tiếp của nhận thức, là cái phải khám phá, phải tìm hiểu bản chất và quy luật vận động của nó. Đây là đối tượng được điều chỉnh trong nghiên cứu.</a:t>
            </a:r>
          </a:p>
          <a:p>
            <a:pPr marL="285750" indent="-285750" algn="just">
              <a:buFontTx/>
              <a:buChar char="-"/>
            </a:pPr>
            <a:endParaRPr lang="en-US" sz="2200">
              <a:latin typeface="Times New Roman" pitchFamily="18" charset="0"/>
              <a:cs typeface="Times New Roman" pitchFamily="18" charset="0"/>
            </a:endParaRPr>
          </a:p>
        </p:txBody>
      </p:sp>
      <p:sp>
        <p:nvSpPr>
          <p:cNvPr id="7" name="Footer Placeholder 6"/>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1369967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0423E2-2830-492A-8B48-B03421040E89}" type="datetime1">
              <a:rPr lang="en-US" smtClean="0"/>
              <a:t>5/4/2017</a:t>
            </a:fld>
            <a:endParaRPr lang="en-US"/>
          </a:p>
        </p:txBody>
      </p:sp>
      <p:sp>
        <p:nvSpPr>
          <p:cNvPr id="5" name="Slide Number Placeholder 4"/>
          <p:cNvSpPr>
            <a:spLocks noGrp="1"/>
          </p:cNvSpPr>
          <p:nvPr>
            <p:ph type="sldNum" sz="quarter" idx="12"/>
          </p:nvPr>
        </p:nvSpPr>
        <p:spPr/>
        <p:txBody>
          <a:bodyPr/>
          <a:lstStyle/>
          <a:p>
            <a:fld id="{E6CF0B50-A55F-4FB0-B620-583F0007A5C3}" type="slidenum">
              <a:rPr lang="en-US" smtClean="0"/>
              <a:t>22</a:t>
            </a:fld>
            <a:endParaRPr lang="en-US"/>
          </a:p>
        </p:txBody>
      </p:sp>
      <p:sp>
        <p:nvSpPr>
          <p:cNvPr id="6" name="Rectangle 5"/>
          <p:cNvSpPr/>
          <p:nvPr/>
        </p:nvSpPr>
        <p:spPr>
          <a:xfrm>
            <a:off x="609600" y="304800"/>
            <a:ext cx="7696200" cy="5632311"/>
          </a:xfrm>
          <a:prstGeom prst="rect">
            <a:avLst/>
          </a:prstGeom>
        </p:spPr>
        <p:txBody>
          <a:bodyPr wrap="square">
            <a:spAutoFit/>
          </a:bodyPr>
          <a:lstStyle/>
          <a:p>
            <a:r>
              <a:rPr lang="en-US" sz="2000" b="1" smtClean="0">
                <a:solidFill>
                  <a:srgbClr val="0070C0"/>
                </a:solidFill>
                <a:latin typeface="Times New Roman" pitchFamily="18" charset="0"/>
                <a:cs typeface="Times New Roman" pitchFamily="18" charset="0"/>
              </a:rPr>
              <a:t>Giả </a:t>
            </a:r>
            <a:r>
              <a:rPr lang="en-US" sz="2000" b="1">
                <a:solidFill>
                  <a:srgbClr val="0070C0"/>
                </a:solidFill>
                <a:latin typeface="Times New Roman" pitchFamily="18" charset="0"/>
                <a:cs typeface="Times New Roman" pitchFamily="18" charset="0"/>
              </a:rPr>
              <a:t>thuyết khoa học</a:t>
            </a:r>
            <a:endParaRPr lang="en-US" sz="2000">
              <a:solidFill>
                <a:srgbClr val="0070C0"/>
              </a:solidFill>
              <a:latin typeface="Times New Roman" pitchFamily="18" charset="0"/>
              <a:cs typeface="Times New Roman" pitchFamily="18" charset="0"/>
            </a:endParaRPr>
          </a:p>
          <a:p>
            <a:r>
              <a:rPr lang="en-US" sz="2000">
                <a:latin typeface="Times New Roman" pitchFamily="18" charset="0"/>
                <a:cs typeface="Times New Roman" pitchFamily="18" charset="0"/>
              </a:rPr>
              <a:t> </a:t>
            </a:r>
          </a:p>
          <a:p>
            <a:pPr marL="342900" indent="-342900">
              <a:buFontTx/>
              <a:buChar char="-"/>
            </a:pPr>
            <a:r>
              <a:rPr lang="en-US" sz="2000" smtClean="0">
                <a:latin typeface="Times New Roman" pitchFamily="18" charset="0"/>
                <a:cs typeface="Times New Roman" pitchFamily="18" charset="0"/>
              </a:rPr>
              <a:t>Giả </a:t>
            </a:r>
            <a:r>
              <a:rPr lang="en-US" sz="2000">
                <a:latin typeface="Times New Roman" pitchFamily="18" charset="0"/>
                <a:cs typeface="Times New Roman" pitchFamily="18" charset="0"/>
              </a:rPr>
              <a:t>thuyết khoa học là một kết luận giả định, hay một dự đoán mang tính xác </a:t>
            </a:r>
            <a:r>
              <a:rPr lang="en-US" sz="2000">
                <a:latin typeface="Times New Roman" pitchFamily="18" charset="0"/>
                <a:cs typeface="Times New Roman" pitchFamily="18" charset="0"/>
              </a:rPr>
              <a:t>suất </a:t>
            </a:r>
            <a:r>
              <a:rPr lang="en-US" sz="2000" smtClean="0">
                <a:latin typeface="Times New Roman" pitchFamily="18" charset="0"/>
                <a:cs typeface="Times New Roman" pitchFamily="18" charset="0"/>
              </a:rPr>
              <a:t>về bản </a:t>
            </a:r>
            <a:r>
              <a:rPr lang="en-US" sz="2000">
                <a:latin typeface="Times New Roman" pitchFamily="18" charset="0"/>
                <a:cs typeface="Times New Roman" pitchFamily="18" charset="0"/>
              </a:rPr>
              <a:t>chất, các mối liên hệ và nguyên nhân của sự vật hiện </a:t>
            </a:r>
            <a:r>
              <a:rPr lang="en-US" sz="2000">
                <a:latin typeface="Times New Roman" pitchFamily="18" charset="0"/>
                <a:cs typeface="Times New Roman" pitchFamily="18" charset="0"/>
              </a:rPr>
              <a:t>tượng</a:t>
            </a:r>
            <a:r>
              <a:rPr lang="en-US" sz="2000" smtClean="0">
                <a:latin typeface="Times New Roman" pitchFamily="18" charset="0"/>
                <a:cs typeface="Times New Roman" pitchFamily="18" charset="0"/>
              </a:rPr>
              <a:t>.</a:t>
            </a:r>
          </a:p>
          <a:p>
            <a:endParaRPr lang="en-US" sz="2000" smtClean="0">
              <a:latin typeface="Times New Roman" pitchFamily="18" charset="0"/>
              <a:cs typeface="Times New Roman" pitchFamily="18" charset="0"/>
            </a:endParaRPr>
          </a:p>
          <a:p>
            <a:r>
              <a:rPr lang="en-US" sz="2000" smtClean="0">
                <a:latin typeface="Times New Roman" pitchFamily="18" charset="0"/>
                <a:cs typeface="Times New Roman" pitchFamily="18" charset="0"/>
              </a:rPr>
              <a:t>VD: Nhân tố lương có tác động lên lòng trung thành của nhân viên công ty Tân Á.</a:t>
            </a:r>
            <a:endParaRPr lang="en-US" sz="2000">
              <a:latin typeface="Times New Roman" pitchFamily="18" charset="0"/>
              <a:cs typeface="Times New Roman" pitchFamily="18" charset="0"/>
            </a:endParaRPr>
          </a:p>
          <a:p>
            <a:r>
              <a:rPr lang="en-US" sz="2000">
                <a:latin typeface="Times New Roman" pitchFamily="18" charset="0"/>
                <a:cs typeface="Times New Roman" pitchFamily="18" charset="0"/>
              </a:rPr>
              <a:t> </a:t>
            </a:r>
          </a:p>
          <a:p>
            <a:r>
              <a:rPr lang="en-US" sz="2000" b="1" smtClean="0">
                <a:latin typeface="Times New Roman" pitchFamily="18" charset="0"/>
                <a:cs typeface="Times New Roman" pitchFamily="18" charset="0"/>
              </a:rPr>
              <a:t>Nêu </a:t>
            </a:r>
            <a:r>
              <a:rPr lang="en-US" sz="2000" b="1">
                <a:latin typeface="Times New Roman" pitchFamily="18" charset="0"/>
                <a:cs typeface="Times New Roman" pitchFamily="18" charset="0"/>
              </a:rPr>
              <a:t>giả thuyết khoa học phải thoả mãn các yêu cầu sau:</a:t>
            </a:r>
          </a:p>
          <a:p>
            <a:r>
              <a:rPr lang="en-US" sz="2000">
                <a:latin typeface="Times New Roman" pitchFamily="18" charset="0"/>
                <a:cs typeface="Times New Roman" pitchFamily="18" charset="0"/>
              </a:rPr>
              <a:t> </a:t>
            </a:r>
          </a:p>
          <a:p>
            <a:r>
              <a:rPr lang="en-US" sz="2000">
                <a:latin typeface="Times New Roman" pitchFamily="18" charset="0"/>
                <a:cs typeface="Times New Roman" pitchFamily="18" charset="0"/>
              </a:rPr>
              <a:t>+ Có căn cứ về mặt khoa học;</a:t>
            </a:r>
          </a:p>
          <a:p>
            <a:r>
              <a:rPr lang="en-US" sz="2000">
                <a:latin typeface="Times New Roman" pitchFamily="18" charset="0"/>
                <a:cs typeface="Times New Roman" pitchFamily="18" charset="0"/>
              </a:rPr>
              <a:t> </a:t>
            </a:r>
            <a:endParaRPr lang="en-US" sz="2000" smtClean="0">
              <a:latin typeface="Times New Roman" pitchFamily="18" charset="0"/>
              <a:cs typeface="Times New Roman" pitchFamily="18" charset="0"/>
            </a:endParaRPr>
          </a:p>
          <a:p>
            <a:r>
              <a:rPr lang="en-US" sz="2000" smtClean="0">
                <a:latin typeface="Times New Roman" pitchFamily="18" charset="0"/>
                <a:cs typeface="Times New Roman" pitchFamily="18" charset="0"/>
              </a:rPr>
              <a:t>+ Có khả năng giải thích phạm vi khá rộng các hiện tượng;</a:t>
            </a:r>
          </a:p>
          <a:p>
            <a:r>
              <a:rPr lang="en-US" sz="2000">
                <a:latin typeface="Times New Roman" pitchFamily="18" charset="0"/>
                <a:cs typeface="Times New Roman" pitchFamily="18" charset="0"/>
              </a:rPr>
              <a:t> </a:t>
            </a:r>
          </a:p>
          <a:p>
            <a:r>
              <a:rPr lang="en-US" sz="2000">
                <a:latin typeface="Times New Roman" pitchFamily="18" charset="0"/>
                <a:cs typeface="Times New Roman" pitchFamily="18" charset="0"/>
              </a:rPr>
              <a:t>+ Phải kiểm nghiệm được;</a:t>
            </a:r>
          </a:p>
          <a:p>
            <a:r>
              <a:rPr lang="en-US" sz="2000">
                <a:latin typeface="Times New Roman" pitchFamily="18" charset="0"/>
                <a:cs typeface="Times New Roman" pitchFamily="18" charset="0"/>
              </a:rPr>
              <a:t> </a:t>
            </a:r>
          </a:p>
          <a:p>
            <a:r>
              <a:rPr lang="en-US" sz="2000">
                <a:latin typeface="Times New Roman" pitchFamily="18" charset="0"/>
                <a:cs typeface="Times New Roman" pitchFamily="18" charset="0"/>
              </a:rPr>
              <a:t>+ Được đặt ra cụ thể, rõ ràng, có tính khả thi và không phức tạp.</a:t>
            </a:r>
          </a:p>
        </p:txBody>
      </p:sp>
      <p:sp>
        <p:nvSpPr>
          <p:cNvPr id="7" name="Footer Placeholder 6"/>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3183143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6C964D4-562C-4F74-9264-486B109DDBED}" type="datetime1">
              <a:rPr lang="en-US" smtClean="0"/>
              <a:t>5/4/2017</a:t>
            </a:fld>
            <a:endParaRPr lang="en-US"/>
          </a:p>
        </p:txBody>
      </p:sp>
      <p:sp>
        <p:nvSpPr>
          <p:cNvPr id="5" name="Slide Number Placeholder 4"/>
          <p:cNvSpPr>
            <a:spLocks noGrp="1"/>
          </p:cNvSpPr>
          <p:nvPr>
            <p:ph type="sldNum" sz="quarter" idx="12"/>
          </p:nvPr>
        </p:nvSpPr>
        <p:spPr/>
        <p:txBody>
          <a:bodyPr/>
          <a:lstStyle/>
          <a:p>
            <a:fld id="{E6CF0B50-A55F-4FB0-B620-583F0007A5C3}" type="slidenum">
              <a:rPr lang="en-US" smtClean="0"/>
              <a:t>23</a:t>
            </a:fld>
            <a:endParaRPr lang="en-US"/>
          </a:p>
        </p:txBody>
      </p:sp>
      <p:sp>
        <p:nvSpPr>
          <p:cNvPr id="6" name="Rectangle 5"/>
          <p:cNvSpPr/>
          <p:nvPr/>
        </p:nvSpPr>
        <p:spPr>
          <a:xfrm>
            <a:off x="533400" y="197346"/>
            <a:ext cx="7772400" cy="5816977"/>
          </a:xfrm>
          <a:prstGeom prst="rect">
            <a:avLst/>
          </a:prstGeom>
        </p:spPr>
        <p:txBody>
          <a:bodyPr wrap="square">
            <a:spAutoFit/>
          </a:bodyPr>
          <a:lstStyle/>
          <a:p>
            <a:r>
              <a:rPr lang="en-US" sz="2400" b="1" smtClean="0">
                <a:solidFill>
                  <a:srgbClr val="0070C0"/>
                </a:solidFill>
                <a:latin typeface="Times New Roman" pitchFamily="18" charset="0"/>
                <a:cs typeface="Times New Roman" pitchFamily="18" charset="0"/>
              </a:rPr>
              <a:t>Nhiệm </a:t>
            </a:r>
            <a:r>
              <a:rPr lang="en-US" sz="2400" b="1">
                <a:solidFill>
                  <a:srgbClr val="0070C0"/>
                </a:solidFill>
                <a:latin typeface="Times New Roman" pitchFamily="18" charset="0"/>
                <a:cs typeface="Times New Roman" pitchFamily="18" charset="0"/>
              </a:rPr>
              <a:t>vụ nghiên cứu</a:t>
            </a:r>
            <a:endParaRPr lang="en-US" sz="2400">
              <a:solidFill>
                <a:srgbClr val="0070C0"/>
              </a:solidFill>
              <a:latin typeface="Times New Roman" pitchFamily="18" charset="0"/>
              <a:cs typeface="Times New Roman" pitchFamily="18" charset="0"/>
            </a:endParaRPr>
          </a:p>
          <a:p>
            <a:r>
              <a:rPr lang="en-US"/>
              <a:t> </a:t>
            </a:r>
          </a:p>
          <a:p>
            <a:pPr algn="just"/>
            <a:r>
              <a:rPr lang="en-US" sz="2200">
                <a:latin typeface="Times New Roman" pitchFamily="18" charset="0"/>
                <a:cs typeface="Times New Roman" pitchFamily="18" charset="0"/>
              </a:rPr>
              <a:t>Nhiệm vụ nghiên cứu là các công việc lớn về nội dung mà đề tài cần phải thực hiện. Việc xác định nhiệm vụ nghiên cứu còn tuỳ thuộc vào từng đề tài cụ thể. Tuy nhiên, một đề tài nghiên cứu cần phải xác định được những nhiệm vụ cơ bản sau đây:</a:t>
            </a:r>
          </a:p>
          <a:p>
            <a:pPr algn="just"/>
            <a:r>
              <a:rPr lang="en-US" sz="2200">
                <a:latin typeface="Times New Roman" pitchFamily="18" charset="0"/>
                <a:cs typeface="Times New Roman" pitchFamily="18" charset="0"/>
              </a:rPr>
              <a:t> </a:t>
            </a:r>
          </a:p>
          <a:p>
            <a:pPr algn="just"/>
            <a:r>
              <a:rPr lang="en-US" sz="2200">
                <a:latin typeface="Times New Roman" pitchFamily="18" charset="0"/>
                <a:cs typeface="Times New Roman" pitchFamily="18" charset="0"/>
              </a:rPr>
              <a:t>- Xây dựng cơ sở lí luận của đề tài nghiên cứu;</a:t>
            </a:r>
          </a:p>
          <a:p>
            <a:pPr algn="just"/>
            <a:r>
              <a:rPr lang="en-US" sz="2200">
                <a:latin typeface="Times New Roman" pitchFamily="18" charset="0"/>
                <a:cs typeface="Times New Roman" pitchFamily="18" charset="0"/>
              </a:rPr>
              <a:t> </a:t>
            </a:r>
          </a:p>
          <a:p>
            <a:pPr algn="just"/>
            <a:r>
              <a:rPr lang="en-US" sz="2200">
                <a:latin typeface="Times New Roman" pitchFamily="18" charset="0"/>
                <a:cs typeface="Times New Roman" pitchFamily="18" charset="0"/>
              </a:rPr>
              <a:t>- Tìm hiểu cơ sở thực tiễn của đề tài nghiên cứu;</a:t>
            </a:r>
          </a:p>
          <a:p>
            <a:pPr algn="just"/>
            <a:r>
              <a:rPr lang="en-US" sz="2200">
                <a:latin typeface="Times New Roman" pitchFamily="18" charset="0"/>
                <a:cs typeface="Times New Roman" pitchFamily="18" charset="0"/>
              </a:rPr>
              <a:t> </a:t>
            </a:r>
          </a:p>
          <a:p>
            <a:pPr algn="just"/>
            <a:r>
              <a:rPr lang="en-US" sz="2200">
                <a:latin typeface="Times New Roman" pitchFamily="18" charset="0"/>
                <a:cs typeface="Times New Roman" pitchFamily="18" charset="0"/>
              </a:rPr>
              <a:t>- Xây dựng được các giải pháp, biện pháp, phương pháp, quy trình,…để đạt </a:t>
            </a:r>
            <a:r>
              <a:rPr lang="en-US" sz="2200">
                <a:latin typeface="Times New Roman" pitchFamily="18" charset="0"/>
                <a:cs typeface="Times New Roman" pitchFamily="18" charset="0"/>
              </a:rPr>
              <a:t>được </a:t>
            </a:r>
            <a:r>
              <a:rPr lang="en-US" sz="2200" smtClean="0">
                <a:latin typeface="Times New Roman" pitchFamily="18" charset="0"/>
                <a:cs typeface="Times New Roman" pitchFamily="18" charset="0"/>
              </a:rPr>
              <a:t>mục tiêu </a:t>
            </a:r>
            <a:r>
              <a:rPr lang="en-US" sz="2200">
                <a:latin typeface="Times New Roman" pitchFamily="18" charset="0"/>
                <a:cs typeface="Times New Roman" pitchFamily="18" charset="0"/>
              </a:rPr>
              <a:t>nghiên cứu;</a:t>
            </a:r>
          </a:p>
          <a:p>
            <a:pPr algn="just"/>
            <a:r>
              <a:rPr lang="en-US" sz="2200">
                <a:latin typeface="Times New Roman" pitchFamily="18" charset="0"/>
                <a:cs typeface="Times New Roman" pitchFamily="18" charset="0"/>
              </a:rPr>
              <a:t> </a:t>
            </a:r>
          </a:p>
          <a:p>
            <a:pPr algn="just"/>
            <a:r>
              <a:rPr lang="en-US" sz="2200">
                <a:latin typeface="Times New Roman" pitchFamily="18" charset="0"/>
                <a:cs typeface="Times New Roman" pitchFamily="18" charset="0"/>
              </a:rPr>
              <a:t>- Tổ chức thực nghiệm nhằm khẳng định tính hiệu quả, tính khả thi của các giải pháp, biện pháp, phương pháp hoặc quy trình,…đã đề ra và để chứng minh tính đúng đắn của giả thuyết khoa học.</a:t>
            </a:r>
          </a:p>
        </p:txBody>
      </p:sp>
      <p:sp>
        <p:nvSpPr>
          <p:cNvPr id="7" name="Footer Placeholder 6"/>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7409023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7DE8D7C-176B-409F-BA5C-629B736471B5}" type="datetime1">
              <a:rPr lang="en-US" smtClean="0"/>
              <a:t>5/4/2017</a:t>
            </a:fld>
            <a:endParaRPr lang="en-US"/>
          </a:p>
        </p:txBody>
      </p:sp>
      <p:sp>
        <p:nvSpPr>
          <p:cNvPr id="5" name="Slide Number Placeholder 4"/>
          <p:cNvSpPr>
            <a:spLocks noGrp="1"/>
          </p:cNvSpPr>
          <p:nvPr>
            <p:ph type="sldNum" sz="quarter" idx="12"/>
          </p:nvPr>
        </p:nvSpPr>
        <p:spPr/>
        <p:txBody>
          <a:bodyPr/>
          <a:lstStyle/>
          <a:p>
            <a:fld id="{E6CF0B50-A55F-4FB0-B620-583F0007A5C3}" type="slidenum">
              <a:rPr lang="en-US" smtClean="0"/>
              <a:t>24</a:t>
            </a:fld>
            <a:endParaRPr lang="en-US"/>
          </a:p>
        </p:txBody>
      </p:sp>
      <p:sp>
        <p:nvSpPr>
          <p:cNvPr id="6" name="Rectangle 5"/>
          <p:cNvSpPr/>
          <p:nvPr/>
        </p:nvSpPr>
        <p:spPr>
          <a:xfrm>
            <a:off x="533400" y="685800"/>
            <a:ext cx="8077200" cy="4462760"/>
          </a:xfrm>
          <a:prstGeom prst="rect">
            <a:avLst/>
          </a:prstGeom>
        </p:spPr>
        <p:txBody>
          <a:bodyPr wrap="square">
            <a:spAutoFit/>
          </a:bodyPr>
          <a:lstStyle/>
          <a:p>
            <a:r>
              <a:rPr lang="en-US" sz="2400" b="1" smtClean="0">
                <a:solidFill>
                  <a:srgbClr val="0070C0"/>
                </a:solidFill>
                <a:latin typeface="Times New Roman" pitchFamily="18" charset="0"/>
                <a:cs typeface="Times New Roman" pitchFamily="18" charset="0"/>
              </a:rPr>
              <a:t>Phương </a:t>
            </a:r>
            <a:r>
              <a:rPr lang="en-US" sz="2400" b="1">
                <a:solidFill>
                  <a:srgbClr val="0070C0"/>
                </a:solidFill>
                <a:latin typeface="Times New Roman" pitchFamily="18" charset="0"/>
                <a:cs typeface="Times New Roman" pitchFamily="18" charset="0"/>
              </a:rPr>
              <a:t>pháp nghiên cứu (PPNC)</a:t>
            </a:r>
            <a:endParaRPr lang="en-US" sz="2400">
              <a:solidFill>
                <a:srgbClr val="0070C0"/>
              </a:solidFill>
              <a:latin typeface="Times New Roman" pitchFamily="18" charset="0"/>
              <a:cs typeface="Times New Roman" pitchFamily="18" charset="0"/>
            </a:endParaRPr>
          </a:p>
          <a:p>
            <a:r>
              <a:rPr lang="en-US" sz="2200"/>
              <a:t> </a:t>
            </a:r>
          </a:p>
          <a:p>
            <a:pPr>
              <a:lnSpc>
                <a:spcPct val="150000"/>
              </a:lnSpc>
            </a:pPr>
            <a:r>
              <a:rPr lang="en-US" sz="2000" b="1">
                <a:latin typeface="Times New Roman" pitchFamily="18" charset="0"/>
                <a:cs typeface="Times New Roman" pitchFamily="18" charset="0"/>
              </a:rPr>
              <a:t>- </a:t>
            </a:r>
            <a:r>
              <a:rPr lang="en-US" sz="2000">
                <a:latin typeface="Times New Roman" pitchFamily="18" charset="0"/>
                <a:cs typeface="Times New Roman" pitchFamily="18" charset="0"/>
              </a:rPr>
              <a:t>Lựa chọn và mô tả ngắn gọn các PPNC sẽ dùng để thực hiện đề tài;</a:t>
            </a:r>
          </a:p>
          <a:p>
            <a:pPr>
              <a:lnSpc>
                <a:spcPct val="150000"/>
              </a:lnSpc>
            </a:pPr>
            <a:r>
              <a:rPr lang="en-US" sz="2000">
                <a:latin typeface="Times New Roman" pitchFamily="18" charset="0"/>
                <a:cs typeface="Times New Roman" pitchFamily="18" charset="0"/>
              </a:rPr>
              <a:t> </a:t>
            </a:r>
            <a:endParaRPr lang="en-US" sz="2000" smtClean="0">
              <a:latin typeface="Times New Roman" pitchFamily="18" charset="0"/>
              <a:cs typeface="Times New Roman" pitchFamily="18" charset="0"/>
            </a:endParaRPr>
          </a:p>
          <a:p>
            <a:pPr>
              <a:lnSpc>
                <a:spcPct val="150000"/>
              </a:lnSpc>
            </a:pPr>
            <a:r>
              <a:rPr lang="en-US" sz="2000" b="1" smtClean="0">
                <a:latin typeface="Times New Roman" pitchFamily="18" charset="0"/>
                <a:cs typeface="Times New Roman" pitchFamily="18" charset="0"/>
              </a:rPr>
              <a:t>PPNC </a:t>
            </a:r>
            <a:r>
              <a:rPr lang="en-US" sz="2000" b="1">
                <a:latin typeface="Times New Roman" pitchFamily="18" charset="0"/>
                <a:cs typeface="Times New Roman" pitchFamily="18" charset="0"/>
              </a:rPr>
              <a:t>phải đảm bảo hai yêu cầu quan trọng:</a:t>
            </a:r>
          </a:p>
          <a:p>
            <a:pPr>
              <a:lnSpc>
                <a:spcPct val="150000"/>
              </a:lnSpc>
            </a:pPr>
            <a:r>
              <a:rPr lang="en-US" sz="2000">
                <a:latin typeface="Times New Roman" pitchFamily="18" charset="0"/>
                <a:cs typeface="Times New Roman" pitchFamily="18" charset="0"/>
              </a:rPr>
              <a:t> </a:t>
            </a:r>
          </a:p>
          <a:p>
            <a:pPr>
              <a:lnSpc>
                <a:spcPct val="150000"/>
              </a:lnSpc>
            </a:pPr>
            <a:r>
              <a:rPr lang="en-US" sz="2000">
                <a:latin typeface="Times New Roman" pitchFamily="18" charset="0"/>
                <a:cs typeface="Times New Roman" pitchFamily="18" charset="0"/>
              </a:rPr>
              <a:t>+ Các PPNC được lựa chọn phải phù hợp với nhiệm vụ nghiên cứu đặt ra;</a:t>
            </a:r>
          </a:p>
          <a:p>
            <a:pPr>
              <a:lnSpc>
                <a:spcPct val="150000"/>
              </a:lnSpc>
            </a:pPr>
            <a:r>
              <a:rPr lang="en-US" sz="2000">
                <a:latin typeface="Times New Roman" pitchFamily="18" charset="0"/>
                <a:cs typeface="Times New Roman" pitchFamily="18" charset="0"/>
              </a:rPr>
              <a:t> </a:t>
            </a:r>
          </a:p>
          <a:p>
            <a:pPr>
              <a:lnSpc>
                <a:spcPct val="150000"/>
              </a:lnSpc>
            </a:pPr>
            <a:r>
              <a:rPr lang="en-US" sz="2000">
                <a:latin typeface="Times New Roman" pitchFamily="18" charset="0"/>
                <a:cs typeface="Times New Roman" pitchFamily="18" charset="0"/>
              </a:rPr>
              <a:t>+ Các PPNC phải được trình bày về cách vận dụng cụ thể trong đề tài. </a:t>
            </a:r>
            <a:r>
              <a:rPr lang="en-US" sz="2000">
                <a:latin typeface="Times New Roman" pitchFamily="18" charset="0"/>
                <a:cs typeface="Times New Roman" pitchFamily="18" charset="0"/>
              </a:rPr>
              <a:t>Tránh </a:t>
            </a:r>
            <a:r>
              <a:rPr lang="en-US" sz="2000" smtClean="0">
                <a:latin typeface="Times New Roman" pitchFamily="18" charset="0"/>
                <a:cs typeface="Times New Roman" pitchFamily="18" charset="0"/>
              </a:rPr>
              <a:t>dừng lại </a:t>
            </a:r>
            <a:r>
              <a:rPr lang="en-US" sz="2000">
                <a:latin typeface="Times New Roman" pitchFamily="18" charset="0"/>
                <a:cs typeface="Times New Roman" pitchFamily="18" charset="0"/>
              </a:rPr>
              <a:t>ở việc chỉ nêu tên phương pháp.</a:t>
            </a:r>
          </a:p>
        </p:txBody>
      </p:sp>
      <p:sp>
        <p:nvSpPr>
          <p:cNvPr id="7" name="Footer Placeholder 6"/>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3671106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ABB4243-281F-44FD-BE91-0F5CAB807765}" type="datetime1">
              <a:rPr lang="en-US" smtClean="0"/>
              <a:t>5/4/2017</a:t>
            </a:fld>
            <a:endParaRPr lang="en-US"/>
          </a:p>
        </p:txBody>
      </p:sp>
      <p:sp>
        <p:nvSpPr>
          <p:cNvPr id="5" name="Slide Number Placeholder 4"/>
          <p:cNvSpPr>
            <a:spLocks noGrp="1"/>
          </p:cNvSpPr>
          <p:nvPr>
            <p:ph type="sldNum" sz="quarter" idx="12"/>
          </p:nvPr>
        </p:nvSpPr>
        <p:spPr/>
        <p:txBody>
          <a:bodyPr/>
          <a:lstStyle/>
          <a:p>
            <a:fld id="{E6CF0B50-A55F-4FB0-B620-583F0007A5C3}" type="slidenum">
              <a:rPr lang="en-US" smtClean="0"/>
              <a:t>25</a:t>
            </a:fld>
            <a:endParaRPr lang="en-US"/>
          </a:p>
        </p:txBody>
      </p:sp>
      <p:sp>
        <p:nvSpPr>
          <p:cNvPr id="6" name="Rectangle 5"/>
          <p:cNvSpPr/>
          <p:nvPr/>
        </p:nvSpPr>
        <p:spPr>
          <a:xfrm>
            <a:off x="838200" y="1143000"/>
            <a:ext cx="7696200" cy="2800767"/>
          </a:xfrm>
          <a:prstGeom prst="rect">
            <a:avLst/>
          </a:prstGeom>
        </p:spPr>
        <p:txBody>
          <a:bodyPr wrap="square">
            <a:spAutoFit/>
          </a:bodyPr>
          <a:lstStyle/>
          <a:p>
            <a:r>
              <a:rPr lang="en-US" sz="2200" b="1" smtClean="0">
                <a:solidFill>
                  <a:srgbClr val="0070C0"/>
                </a:solidFill>
                <a:latin typeface="Times New Roman" pitchFamily="18" charset="0"/>
                <a:cs typeface="Times New Roman" pitchFamily="18" charset="0"/>
              </a:rPr>
              <a:t>Phạm </a:t>
            </a:r>
            <a:r>
              <a:rPr lang="en-US" sz="2200" b="1">
                <a:solidFill>
                  <a:srgbClr val="0070C0"/>
                </a:solidFill>
                <a:latin typeface="Times New Roman" pitchFamily="18" charset="0"/>
                <a:cs typeface="Times New Roman" pitchFamily="18" charset="0"/>
              </a:rPr>
              <a:t>vi nghiên cứu</a:t>
            </a:r>
            <a:endParaRPr lang="en-US" sz="2200">
              <a:solidFill>
                <a:srgbClr val="0070C0"/>
              </a:solidFill>
              <a:latin typeface="Times New Roman" pitchFamily="18" charset="0"/>
              <a:cs typeface="Times New Roman" pitchFamily="18" charset="0"/>
            </a:endParaRPr>
          </a:p>
          <a:p>
            <a:r>
              <a:rPr lang="en-US" sz="2200">
                <a:latin typeface="Times New Roman" pitchFamily="18" charset="0"/>
                <a:cs typeface="Times New Roman" pitchFamily="18" charset="0"/>
              </a:rPr>
              <a:t> </a:t>
            </a:r>
          </a:p>
          <a:p>
            <a:r>
              <a:rPr lang="en-US" sz="2200">
                <a:latin typeface="Times New Roman" pitchFamily="18" charset="0"/>
                <a:cs typeface="Times New Roman" pitchFamily="18" charset="0"/>
              </a:rPr>
              <a:t>Phạm vi nghiên cứu là phần giới hạn của đối tượng về không gian, thời gian và quy mô, khía cạnh của vấn đề nghiên </a:t>
            </a:r>
            <a:r>
              <a:rPr lang="en-US" sz="2200">
                <a:latin typeface="Times New Roman" pitchFamily="18" charset="0"/>
                <a:cs typeface="Times New Roman" pitchFamily="18" charset="0"/>
              </a:rPr>
              <a:t>cứu</a:t>
            </a:r>
            <a:r>
              <a:rPr lang="en-US" sz="2200" smtClean="0">
                <a:latin typeface="Times New Roman" pitchFamily="18" charset="0"/>
                <a:cs typeface="Times New Roman" pitchFamily="18" charset="0"/>
              </a:rPr>
              <a:t>.</a:t>
            </a:r>
          </a:p>
          <a:p>
            <a:endParaRPr lang="en-US" sz="2200">
              <a:latin typeface="Times New Roman" pitchFamily="18" charset="0"/>
              <a:cs typeface="Times New Roman" pitchFamily="18" charset="0"/>
            </a:endParaRPr>
          </a:p>
          <a:p>
            <a:r>
              <a:rPr lang="en-US" sz="2200" smtClean="0">
                <a:latin typeface="Times New Roman" pitchFamily="18" charset="0"/>
                <a:cs typeface="Times New Roman" pitchFamily="18" charset="0"/>
              </a:rPr>
              <a:t>VD: Đề tài được khảo sát trên 200 doanh nghiệp Logistics trên địa bàn TPHCM từ tháng 4 đến tháng 5 năm 2017</a:t>
            </a:r>
          </a:p>
          <a:p>
            <a:endParaRPr lang="en-US" sz="2200">
              <a:latin typeface="Times New Roman" pitchFamily="18" charset="0"/>
              <a:cs typeface="Times New Roman" pitchFamily="18" charset="0"/>
            </a:endParaRPr>
          </a:p>
        </p:txBody>
      </p:sp>
      <p:sp>
        <p:nvSpPr>
          <p:cNvPr id="7" name="Footer Placeholder 6"/>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1440304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DF9D1FC-A6A2-4080-A13F-FDA0D20D0706}" type="datetime1">
              <a:rPr lang="en-US" smtClean="0"/>
              <a:t>5/4/2017</a:t>
            </a:fld>
            <a:endParaRPr lang="en-US"/>
          </a:p>
        </p:txBody>
      </p:sp>
      <p:sp>
        <p:nvSpPr>
          <p:cNvPr id="5" name="Slide Number Placeholder 4"/>
          <p:cNvSpPr>
            <a:spLocks noGrp="1"/>
          </p:cNvSpPr>
          <p:nvPr>
            <p:ph type="sldNum" sz="quarter" idx="12"/>
          </p:nvPr>
        </p:nvSpPr>
        <p:spPr/>
        <p:txBody>
          <a:bodyPr/>
          <a:lstStyle/>
          <a:p>
            <a:fld id="{E6CF0B50-A55F-4FB0-B620-583F0007A5C3}" type="slidenum">
              <a:rPr lang="en-US" smtClean="0"/>
              <a:t>26</a:t>
            </a:fld>
            <a:endParaRPr lang="en-US"/>
          </a:p>
        </p:txBody>
      </p:sp>
      <p:sp>
        <p:nvSpPr>
          <p:cNvPr id="6" name="Rectangle 5"/>
          <p:cNvSpPr/>
          <p:nvPr/>
        </p:nvSpPr>
        <p:spPr>
          <a:xfrm>
            <a:off x="762000" y="762000"/>
            <a:ext cx="7664918" cy="5386090"/>
          </a:xfrm>
          <a:prstGeom prst="rect">
            <a:avLst/>
          </a:prstGeom>
        </p:spPr>
        <p:txBody>
          <a:bodyPr wrap="square">
            <a:spAutoFit/>
          </a:bodyPr>
          <a:lstStyle/>
          <a:p>
            <a:pPr algn="ctr"/>
            <a:r>
              <a:rPr lang="en-US" sz="2400" b="1" smtClean="0">
                <a:solidFill>
                  <a:srgbClr val="C00000"/>
                </a:solidFill>
                <a:latin typeface="Times New Roman" pitchFamily="18" charset="0"/>
                <a:cs typeface="Times New Roman" pitchFamily="18" charset="0"/>
              </a:rPr>
              <a:t>Dự </a:t>
            </a:r>
            <a:r>
              <a:rPr lang="en-US" sz="2400" b="1">
                <a:solidFill>
                  <a:srgbClr val="C00000"/>
                </a:solidFill>
                <a:latin typeface="Times New Roman" pitchFamily="18" charset="0"/>
                <a:cs typeface="Times New Roman" pitchFamily="18" charset="0"/>
              </a:rPr>
              <a:t>kiến cấu trúc đề tài thuộc lĩnh vực KHXH</a:t>
            </a:r>
            <a:endParaRPr lang="en-US" sz="2400">
              <a:solidFill>
                <a:srgbClr val="C00000"/>
              </a:solidFill>
              <a:latin typeface="Times New Roman" pitchFamily="18" charset="0"/>
              <a:cs typeface="Times New Roman" pitchFamily="18" charset="0"/>
            </a:endParaRPr>
          </a:p>
          <a:p>
            <a:r>
              <a:rPr lang="en-US" sz="2000">
                <a:latin typeface="Times New Roman" pitchFamily="18" charset="0"/>
                <a:cs typeface="Times New Roman" pitchFamily="18" charset="0"/>
              </a:rPr>
              <a:t> </a:t>
            </a:r>
          </a:p>
          <a:p>
            <a:r>
              <a:rPr lang="en-US" sz="2000">
                <a:latin typeface="Times New Roman" pitchFamily="18" charset="0"/>
                <a:cs typeface="Times New Roman" pitchFamily="18" charset="0"/>
              </a:rPr>
              <a:t>Ngoài trang bìa chính, bìa phụ, mục lục, danh mục các bảng, danh mục hình (</a:t>
            </a:r>
            <a:r>
              <a:rPr lang="en-US" sz="2000">
                <a:latin typeface="Times New Roman" pitchFamily="18" charset="0"/>
                <a:cs typeface="Times New Roman" pitchFamily="18" charset="0"/>
              </a:rPr>
              <a:t>sơ </a:t>
            </a:r>
            <a:r>
              <a:rPr lang="en-US" sz="2000" smtClean="0">
                <a:latin typeface="Times New Roman" pitchFamily="18" charset="0"/>
                <a:cs typeface="Times New Roman" pitchFamily="18" charset="0"/>
              </a:rPr>
              <a:t>đồ, biểu </a:t>
            </a:r>
            <a:r>
              <a:rPr lang="en-US" sz="2000">
                <a:latin typeface="Times New Roman" pitchFamily="18" charset="0"/>
                <a:cs typeface="Times New Roman" pitchFamily="18" charset="0"/>
              </a:rPr>
              <a:t>đồ), danh mục từ viết tắt. Đề tài phải có các phần sau:</a:t>
            </a:r>
          </a:p>
          <a:p>
            <a:r>
              <a:rPr lang="en-US" sz="2000">
                <a:latin typeface="Times New Roman" pitchFamily="18" charset="0"/>
                <a:cs typeface="Times New Roman" pitchFamily="18" charset="0"/>
              </a:rPr>
              <a:t/>
            </a:r>
            <a:br>
              <a:rPr lang="en-US" sz="2000">
                <a:latin typeface="Times New Roman" pitchFamily="18" charset="0"/>
                <a:cs typeface="Times New Roman" pitchFamily="18" charset="0"/>
              </a:rPr>
            </a:br>
            <a:r>
              <a:rPr lang="en-US" sz="2000" b="1">
                <a:solidFill>
                  <a:srgbClr val="0070C0"/>
                </a:solidFill>
                <a:latin typeface="Times New Roman" pitchFamily="18" charset="0"/>
                <a:cs typeface="Times New Roman" pitchFamily="18" charset="0"/>
              </a:rPr>
              <a:t>- Phần </a:t>
            </a:r>
            <a:r>
              <a:rPr lang="en-US" sz="2000" b="1">
                <a:solidFill>
                  <a:srgbClr val="0070C0"/>
                </a:solidFill>
                <a:latin typeface="Times New Roman" pitchFamily="18" charset="0"/>
                <a:cs typeface="Times New Roman" pitchFamily="18" charset="0"/>
              </a:rPr>
              <a:t>mở </a:t>
            </a:r>
            <a:r>
              <a:rPr lang="en-US" sz="2000" b="1" smtClean="0">
                <a:solidFill>
                  <a:srgbClr val="0070C0"/>
                </a:solidFill>
                <a:latin typeface="Times New Roman" pitchFamily="18" charset="0"/>
                <a:cs typeface="Times New Roman" pitchFamily="18" charset="0"/>
              </a:rPr>
              <a:t>đầu</a:t>
            </a:r>
            <a:r>
              <a:rPr lang="en-US" sz="2000">
                <a:latin typeface="Times New Roman" pitchFamily="18" charset="0"/>
                <a:cs typeface="Times New Roman" pitchFamily="18" charset="0"/>
              </a:rPr>
              <a:t> </a:t>
            </a:r>
          </a:p>
          <a:p>
            <a:r>
              <a:rPr lang="en-US" sz="2000">
                <a:latin typeface="Times New Roman" pitchFamily="18" charset="0"/>
                <a:cs typeface="Times New Roman" pitchFamily="18" charset="0"/>
              </a:rPr>
              <a:t>L</a:t>
            </a:r>
            <a:r>
              <a:rPr lang="en-US" sz="2000" smtClean="0">
                <a:latin typeface="Times New Roman" pitchFamily="18" charset="0"/>
                <a:cs typeface="Times New Roman" pitchFamily="18" charset="0"/>
              </a:rPr>
              <a:t>ý </a:t>
            </a:r>
            <a:r>
              <a:rPr lang="en-US" sz="2000">
                <a:latin typeface="Times New Roman" pitchFamily="18" charset="0"/>
                <a:cs typeface="Times New Roman" pitchFamily="18" charset="0"/>
              </a:rPr>
              <a:t>do chọn </a:t>
            </a:r>
            <a:r>
              <a:rPr lang="en-US" sz="2000">
                <a:latin typeface="Times New Roman" pitchFamily="18" charset="0"/>
                <a:cs typeface="Times New Roman" pitchFamily="18" charset="0"/>
              </a:rPr>
              <a:t>đề </a:t>
            </a:r>
            <a:r>
              <a:rPr lang="en-US" sz="2000" smtClean="0">
                <a:latin typeface="Times New Roman" pitchFamily="18" charset="0"/>
                <a:cs typeface="Times New Roman" pitchFamily="18" charset="0"/>
              </a:rPr>
              <a:t>tài</a:t>
            </a:r>
          </a:p>
          <a:p>
            <a:r>
              <a:rPr lang="en-US" sz="2000" smtClean="0">
                <a:latin typeface="Times New Roman" pitchFamily="18" charset="0"/>
                <a:cs typeface="Times New Roman" pitchFamily="18" charset="0"/>
              </a:rPr>
              <a:t>Mục </a:t>
            </a:r>
            <a:r>
              <a:rPr lang="en-US" sz="2000">
                <a:latin typeface="Times New Roman" pitchFamily="18" charset="0"/>
                <a:cs typeface="Times New Roman" pitchFamily="18" charset="0"/>
              </a:rPr>
              <a:t>tiêu, </a:t>
            </a:r>
            <a:r>
              <a:rPr lang="en-US" sz="2000">
                <a:latin typeface="Times New Roman" pitchFamily="18" charset="0"/>
                <a:cs typeface="Times New Roman" pitchFamily="18" charset="0"/>
              </a:rPr>
              <a:t>mục </a:t>
            </a:r>
            <a:r>
              <a:rPr lang="en-US" sz="2000" smtClean="0">
                <a:latin typeface="Times New Roman" pitchFamily="18" charset="0"/>
                <a:cs typeface="Times New Roman" pitchFamily="18" charset="0"/>
              </a:rPr>
              <a:t>đích</a:t>
            </a:r>
          </a:p>
          <a:p>
            <a:r>
              <a:rPr lang="en-US" sz="2000" smtClean="0">
                <a:latin typeface="Times New Roman" pitchFamily="18" charset="0"/>
                <a:cs typeface="Times New Roman" pitchFamily="18" charset="0"/>
              </a:rPr>
              <a:t>Khách </a:t>
            </a:r>
            <a:r>
              <a:rPr lang="en-US" sz="2000">
                <a:latin typeface="Times New Roman" pitchFamily="18" charset="0"/>
                <a:cs typeface="Times New Roman" pitchFamily="18" charset="0"/>
              </a:rPr>
              <a:t>thể, đối tượng </a:t>
            </a:r>
            <a:r>
              <a:rPr lang="en-US" sz="2000">
                <a:latin typeface="Times New Roman" pitchFamily="18" charset="0"/>
                <a:cs typeface="Times New Roman" pitchFamily="18" charset="0"/>
              </a:rPr>
              <a:t>nghiên </a:t>
            </a:r>
            <a:r>
              <a:rPr lang="en-US" sz="2000" smtClean="0">
                <a:latin typeface="Times New Roman" pitchFamily="18" charset="0"/>
                <a:cs typeface="Times New Roman" pitchFamily="18" charset="0"/>
              </a:rPr>
              <a:t>cứu</a:t>
            </a:r>
          </a:p>
          <a:p>
            <a:r>
              <a:rPr lang="en-US" sz="2000" smtClean="0">
                <a:latin typeface="Times New Roman" pitchFamily="18" charset="0"/>
                <a:cs typeface="Times New Roman" pitchFamily="18" charset="0"/>
              </a:rPr>
              <a:t>Giả </a:t>
            </a:r>
            <a:r>
              <a:rPr lang="en-US" sz="2000">
                <a:latin typeface="Times New Roman" pitchFamily="18" charset="0"/>
                <a:cs typeface="Times New Roman" pitchFamily="18" charset="0"/>
              </a:rPr>
              <a:t>thuyết </a:t>
            </a:r>
            <a:r>
              <a:rPr lang="en-US" sz="2000">
                <a:latin typeface="Times New Roman" pitchFamily="18" charset="0"/>
                <a:cs typeface="Times New Roman" pitchFamily="18" charset="0"/>
              </a:rPr>
              <a:t>khoa </a:t>
            </a:r>
            <a:r>
              <a:rPr lang="en-US" sz="2000" smtClean="0">
                <a:latin typeface="Times New Roman" pitchFamily="18" charset="0"/>
                <a:cs typeface="Times New Roman" pitchFamily="18" charset="0"/>
              </a:rPr>
              <a:t>học</a:t>
            </a:r>
          </a:p>
          <a:p>
            <a:r>
              <a:rPr lang="en-US" sz="2000" smtClean="0">
                <a:latin typeface="Times New Roman" pitchFamily="18" charset="0"/>
                <a:cs typeface="Times New Roman" pitchFamily="18" charset="0"/>
              </a:rPr>
              <a:t>Nhiệm vụ nghiên cứu</a:t>
            </a:r>
          </a:p>
          <a:p>
            <a:r>
              <a:rPr lang="en-US" sz="2000" smtClean="0">
                <a:latin typeface="Times New Roman" pitchFamily="18" charset="0"/>
                <a:cs typeface="Times New Roman" pitchFamily="18" charset="0"/>
              </a:rPr>
              <a:t>Phương pháp nghiên cứu</a:t>
            </a:r>
          </a:p>
          <a:p>
            <a:r>
              <a:rPr lang="en-US" sz="2000" smtClean="0">
                <a:latin typeface="Times New Roman" pitchFamily="18" charset="0"/>
                <a:cs typeface="Times New Roman" pitchFamily="18" charset="0"/>
              </a:rPr>
              <a:t>Phạm </a:t>
            </a:r>
            <a:r>
              <a:rPr lang="en-US" sz="2000">
                <a:latin typeface="Times New Roman" pitchFamily="18" charset="0"/>
                <a:cs typeface="Times New Roman" pitchFamily="18" charset="0"/>
              </a:rPr>
              <a:t>vi nghiên cứu.</a:t>
            </a:r>
          </a:p>
          <a:p>
            <a:r>
              <a:rPr lang="en-US" sz="2000">
                <a:latin typeface="Times New Roman" pitchFamily="18" charset="0"/>
                <a:cs typeface="Times New Roman" pitchFamily="18" charset="0"/>
              </a:rPr>
              <a:t> </a:t>
            </a:r>
          </a:p>
          <a:p>
            <a:pPr algn="just"/>
            <a:r>
              <a:rPr lang="en-US" sz="2000" smtClean="0">
                <a:latin typeface="Times New Roman" pitchFamily="18" charset="0"/>
                <a:cs typeface="Times New Roman" pitchFamily="18" charset="0"/>
              </a:rPr>
              <a:t>Phân </a:t>
            </a:r>
            <a:r>
              <a:rPr lang="en-US" sz="2000">
                <a:latin typeface="Times New Roman" pitchFamily="18" charset="0"/>
                <a:cs typeface="Times New Roman" pitchFamily="18" charset="0"/>
              </a:rPr>
              <a:t>tích được tình hình nghiên cứu ở trong nước hoặc ngoài nước. Đánh giá mặt mạnh, mặt yếu của các công trình nghiên cứu đã có và những hạn chế cần giải quyết, thể hiện được tính cấp thiết của đề </a:t>
            </a:r>
            <a:r>
              <a:rPr lang="en-US" sz="2000">
                <a:latin typeface="Times New Roman" pitchFamily="18" charset="0"/>
                <a:cs typeface="Times New Roman" pitchFamily="18" charset="0"/>
              </a:rPr>
              <a:t>tài</a:t>
            </a:r>
            <a:r>
              <a:rPr lang="en-US" sz="2000" smtClean="0">
                <a:latin typeface="Times New Roman" pitchFamily="18" charset="0"/>
                <a:cs typeface="Times New Roman" pitchFamily="18" charset="0"/>
              </a:rPr>
              <a:t>.</a:t>
            </a:r>
            <a:r>
              <a:rPr lang="en-US" sz="2000">
                <a:latin typeface="Times New Roman" pitchFamily="18" charset="0"/>
                <a:cs typeface="Times New Roman" pitchFamily="18" charset="0"/>
              </a:rPr>
              <a:t> </a:t>
            </a:r>
            <a:endParaRPr lang="en-US" sz="2000">
              <a:latin typeface="Times New Roman" pitchFamily="18" charset="0"/>
              <a:cs typeface="Times New Roman" pitchFamily="18" charset="0"/>
            </a:endParaRPr>
          </a:p>
        </p:txBody>
      </p:sp>
      <p:sp>
        <p:nvSpPr>
          <p:cNvPr id="7" name="Footer Placeholder 6"/>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27369258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E1B340D-2222-4335-9474-B494415771FF}" type="datetime1">
              <a:rPr lang="en-US" smtClean="0"/>
              <a:t>5/4/2017</a:t>
            </a:fld>
            <a:endParaRPr lang="en-US"/>
          </a:p>
        </p:txBody>
      </p:sp>
      <p:sp>
        <p:nvSpPr>
          <p:cNvPr id="5" name="Slide Number Placeholder 4"/>
          <p:cNvSpPr>
            <a:spLocks noGrp="1"/>
          </p:cNvSpPr>
          <p:nvPr>
            <p:ph type="sldNum" sz="quarter" idx="12"/>
          </p:nvPr>
        </p:nvSpPr>
        <p:spPr/>
        <p:txBody>
          <a:bodyPr/>
          <a:lstStyle/>
          <a:p>
            <a:fld id="{E6CF0B50-A55F-4FB0-B620-583F0007A5C3}" type="slidenum">
              <a:rPr lang="en-US" smtClean="0"/>
              <a:t>27</a:t>
            </a:fld>
            <a:endParaRPr lang="en-US"/>
          </a:p>
        </p:txBody>
      </p:sp>
      <p:sp>
        <p:nvSpPr>
          <p:cNvPr id="6" name="Rectangle 5"/>
          <p:cNvSpPr/>
          <p:nvPr/>
        </p:nvSpPr>
        <p:spPr>
          <a:xfrm>
            <a:off x="609600" y="197346"/>
            <a:ext cx="7848600" cy="5632311"/>
          </a:xfrm>
          <a:prstGeom prst="rect">
            <a:avLst/>
          </a:prstGeom>
        </p:spPr>
        <p:txBody>
          <a:bodyPr wrap="square">
            <a:spAutoFit/>
          </a:bodyPr>
          <a:lstStyle/>
          <a:p>
            <a:r>
              <a:rPr lang="en-US" sz="2000" b="1">
                <a:solidFill>
                  <a:srgbClr val="0070C0"/>
                </a:solidFill>
                <a:latin typeface="Times New Roman" pitchFamily="18" charset="0"/>
                <a:cs typeface="Times New Roman" pitchFamily="18" charset="0"/>
              </a:rPr>
              <a:t>- Phần nội dung</a:t>
            </a:r>
            <a:endParaRPr lang="en-US" sz="2000">
              <a:solidFill>
                <a:srgbClr val="0070C0"/>
              </a:solidFill>
              <a:latin typeface="Times New Roman" pitchFamily="18" charset="0"/>
              <a:cs typeface="Times New Roman" pitchFamily="18" charset="0"/>
            </a:endParaRPr>
          </a:p>
          <a:p>
            <a:r>
              <a:rPr lang="en-US" sz="2000">
                <a:latin typeface="Times New Roman" pitchFamily="18" charset="0"/>
                <a:cs typeface="Times New Roman" pitchFamily="18" charset="0"/>
              </a:rPr>
              <a:t> </a:t>
            </a:r>
          </a:p>
          <a:p>
            <a:pPr algn="just"/>
            <a:r>
              <a:rPr lang="en-US" sz="2000">
                <a:latin typeface="Times New Roman" pitchFamily="18" charset="0"/>
                <a:cs typeface="Times New Roman" pitchFamily="18" charset="0"/>
              </a:rPr>
              <a:t>Phần nội dung được kết cấu theo các chương, mục, trình bày toàn bộ kết quả nghiên cứu của đề tài.</a:t>
            </a:r>
          </a:p>
          <a:p>
            <a:pPr algn="just"/>
            <a:r>
              <a:rPr lang="en-US" sz="2000">
                <a:latin typeface="Times New Roman" pitchFamily="18" charset="0"/>
                <a:cs typeface="Times New Roman" pitchFamily="18" charset="0"/>
              </a:rPr>
              <a:t> </a:t>
            </a:r>
          </a:p>
          <a:p>
            <a:pPr algn="just"/>
            <a:r>
              <a:rPr lang="en-US" sz="2000" b="1">
                <a:latin typeface="Times New Roman" pitchFamily="18" charset="0"/>
                <a:cs typeface="Times New Roman" pitchFamily="18" charset="0"/>
              </a:rPr>
              <a:t>+ Chương 1. Cơ sở lý luận của </a:t>
            </a:r>
            <a:r>
              <a:rPr lang="en-US" sz="2000" b="1">
                <a:latin typeface="Times New Roman" pitchFamily="18" charset="0"/>
                <a:cs typeface="Times New Roman" pitchFamily="18" charset="0"/>
              </a:rPr>
              <a:t>đề </a:t>
            </a:r>
            <a:r>
              <a:rPr lang="en-US" sz="2000" b="1" smtClean="0">
                <a:latin typeface="Times New Roman" pitchFamily="18" charset="0"/>
                <a:cs typeface="Times New Roman" pitchFamily="18" charset="0"/>
              </a:rPr>
              <a:t>tài</a:t>
            </a:r>
            <a:endParaRPr lang="en-US" sz="2000" b="1">
              <a:latin typeface="Times New Roman" pitchFamily="18" charset="0"/>
              <a:cs typeface="Times New Roman" pitchFamily="18" charset="0"/>
            </a:endParaRPr>
          </a:p>
          <a:p>
            <a:pPr algn="just"/>
            <a:r>
              <a:rPr lang="en-US" sz="2000" smtClean="0">
                <a:latin typeface="Times New Roman" pitchFamily="18" charset="0"/>
                <a:cs typeface="Times New Roman" pitchFamily="18" charset="0"/>
              </a:rPr>
              <a:t>Phải </a:t>
            </a:r>
            <a:r>
              <a:rPr lang="en-US" sz="2000">
                <a:latin typeface="Times New Roman" pitchFamily="18" charset="0"/>
                <a:cs typeface="Times New Roman" pitchFamily="18" charset="0"/>
              </a:rPr>
              <a:t>nêu lên được lược sử các vấn đề nghiên cứu; các khái niệm cơ bản dùng để làm cơ sở khám phá hoặc biện pháp điều chỉnh đối tượng nghiên cứu.</a:t>
            </a:r>
          </a:p>
          <a:p>
            <a:pPr algn="just"/>
            <a:r>
              <a:rPr lang="en-US" sz="2000">
                <a:latin typeface="Times New Roman" pitchFamily="18" charset="0"/>
                <a:cs typeface="Times New Roman" pitchFamily="18" charset="0"/>
              </a:rPr>
              <a:t> </a:t>
            </a:r>
          </a:p>
          <a:p>
            <a:pPr algn="just"/>
            <a:r>
              <a:rPr lang="en-US" sz="2000" b="1">
                <a:latin typeface="Times New Roman" pitchFamily="18" charset="0"/>
                <a:cs typeface="Times New Roman" pitchFamily="18" charset="0"/>
              </a:rPr>
              <a:t>+ Chương 2. Thực trạng của vấn đề nghiên cứu </a:t>
            </a:r>
            <a:r>
              <a:rPr lang="en-US" sz="2000">
                <a:latin typeface="Times New Roman" pitchFamily="18" charset="0"/>
                <a:cs typeface="Times New Roman" pitchFamily="18" charset="0"/>
              </a:rPr>
              <a:t>(là cơ sở thực tiễn của đề tài)</a:t>
            </a:r>
          </a:p>
          <a:p>
            <a:pPr algn="just"/>
            <a:r>
              <a:rPr lang="en-US" sz="2000">
                <a:latin typeface="Times New Roman" pitchFamily="18" charset="0"/>
                <a:cs typeface="Times New Roman" pitchFamily="18" charset="0"/>
              </a:rPr>
              <a:t> </a:t>
            </a:r>
          </a:p>
          <a:p>
            <a:pPr algn="just"/>
            <a:r>
              <a:rPr lang="en-US" sz="2000" b="1">
                <a:latin typeface="Times New Roman" pitchFamily="18" charset="0"/>
                <a:cs typeface="Times New Roman" pitchFamily="18" charset="0"/>
              </a:rPr>
              <a:t>+ Chương 3. </a:t>
            </a:r>
            <a:r>
              <a:rPr lang="en-US" sz="2000">
                <a:latin typeface="Times New Roman" pitchFamily="18" charset="0"/>
                <a:cs typeface="Times New Roman" pitchFamily="18" charset="0"/>
              </a:rPr>
              <a:t>(Tùy theo từng đề tài mà đặt tên chương này. Nội dung </a:t>
            </a:r>
            <a:r>
              <a:rPr lang="en-US" sz="2000">
                <a:latin typeface="Times New Roman" pitchFamily="18" charset="0"/>
                <a:cs typeface="Times New Roman" pitchFamily="18" charset="0"/>
              </a:rPr>
              <a:t>chương </a:t>
            </a:r>
            <a:r>
              <a:rPr lang="en-US" sz="2000" smtClean="0">
                <a:latin typeface="Times New Roman" pitchFamily="18" charset="0"/>
                <a:cs typeface="Times New Roman" pitchFamily="18" charset="0"/>
              </a:rPr>
              <a:t>này tập </a:t>
            </a:r>
            <a:r>
              <a:rPr lang="en-US" sz="2000">
                <a:latin typeface="Times New Roman" pitchFamily="18" charset="0"/>
                <a:cs typeface="Times New Roman" pitchFamily="18" charset="0"/>
              </a:rPr>
              <a:t>trung trình bày những nội dung nghiên cứu trực tiếp đối tượng.)</a:t>
            </a:r>
          </a:p>
          <a:p>
            <a:pPr algn="just"/>
            <a:r>
              <a:rPr lang="en-US" sz="2000">
                <a:latin typeface="Times New Roman" pitchFamily="18" charset="0"/>
                <a:cs typeface="Times New Roman" pitchFamily="18" charset="0"/>
              </a:rPr>
              <a:t> </a:t>
            </a:r>
          </a:p>
          <a:p>
            <a:pPr algn="just"/>
            <a:r>
              <a:rPr lang="en-US" sz="2000" b="1">
                <a:latin typeface="Times New Roman" pitchFamily="18" charset="0"/>
                <a:cs typeface="Times New Roman" pitchFamily="18" charset="0"/>
              </a:rPr>
              <a:t>+ Chương 4. Thực nghiệm khoa học, bàn luận….</a:t>
            </a:r>
            <a:endParaRPr lang="en-US" sz="2000" b="1">
              <a:latin typeface="Times New Roman" pitchFamily="18" charset="0"/>
              <a:cs typeface="Times New Roman" pitchFamily="18" charset="0"/>
            </a:endParaRPr>
          </a:p>
        </p:txBody>
      </p:sp>
      <p:sp>
        <p:nvSpPr>
          <p:cNvPr id="7" name="Footer Placeholder 6"/>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950180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FDE8771-EAC6-45D1-91B0-B421363BB315}" type="datetime1">
              <a:rPr lang="en-US" smtClean="0"/>
              <a:t>5/4/2017</a:t>
            </a:fld>
            <a:endParaRPr lang="en-US"/>
          </a:p>
        </p:txBody>
      </p:sp>
      <p:sp>
        <p:nvSpPr>
          <p:cNvPr id="5" name="Slide Number Placeholder 4"/>
          <p:cNvSpPr>
            <a:spLocks noGrp="1"/>
          </p:cNvSpPr>
          <p:nvPr>
            <p:ph type="sldNum" sz="quarter" idx="12"/>
          </p:nvPr>
        </p:nvSpPr>
        <p:spPr/>
        <p:txBody>
          <a:bodyPr/>
          <a:lstStyle/>
          <a:p>
            <a:fld id="{E6CF0B50-A55F-4FB0-B620-583F0007A5C3}" type="slidenum">
              <a:rPr lang="en-US" smtClean="0"/>
              <a:t>28</a:t>
            </a:fld>
            <a:endParaRPr lang="en-US"/>
          </a:p>
        </p:txBody>
      </p:sp>
      <p:sp>
        <p:nvSpPr>
          <p:cNvPr id="6" name="Rectangle 5"/>
          <p:cNvSpPr/>
          <p:nvPr/>
        </p:nvSpPr>
        <p:spPr>
          <a:xfrm>
            <a:off x="685800" y="914400"/>
            <a:ext cx="7620000" cy="3785652"/>
          </a:xfrm>
          <a:prstGeom prst="rect">
            <a:avLst/>
          </a:prstGeom>
        </p:spPr>
        <p:txBody>
          <a:bodyPr wrap="square">
            <a:spAutoFit/>
          </a:bodyPr>
          <a:lstStyle/>
          <a:p>
            <a:endParaRPr lang="en-US" sz="2000">
              <a:latin typeface="Times New Roman" pitchFamily="18" charset="0"/>
              <a:cs typeface="Times New Roman" pitchFamily="18" charset="0"/>
            </a:endParaRPr>
          </a:p>
          <a:p>
            <a:pPr algn="just"/>
            <a:r>
              <a:rPr lang="en-US" sz="2000" b="1">
                <a:latin typeface="Times New Roman" pitchFamily="18" charset="0"/>
                <a:cs typeface="Times New Roman" pitchFamily="18" charset="0"/>
              </a:rPr>
              <a:t>* Lưu ý: </a:t>
            </a:r>
            <a:r>
              <a:rPr lang="en-US" sz="2000" i="1">
                <a:latin typeface="Times New Roman" pitchFamily="18" charset="0"/>
                <a:cs typeface="Times New Roman" pitchFamily="18" charset="0"/>
              </a:rPr>
              <a:t>Ở từng chương cần phải nêu lên được nội dung các mục và tiểu mục cơ bản nhất của từng chương cần phải thực hiện trong nghiên cứu đề tài .</a:t>
            </a:r>
            <a:endParaRPr lang="en-US" sz="2000">
              <a:latin typeface="Times New Roman" pitchFamily="18" charset="0"/>
              <a:cs typeface="Times New Roman" pitchFamily="18" charset="0"/>
            </a:endParaRPr>
          </a:p>
          <a:p>
            <a:r>
              <a:rPr lang="en-US" sz="2000">
                <a:latin typeface="Times New Roman" pitchFamily="18" charset="0"/>
                <a:cs typeface="Times New Roman" pitchFamily="18" charset="0"/>
              </a:rPr>
              <a:t> </a:t>
            </a:r>
          </a:p>
          <a:p>
            <a:r>
              <a:rPr lang="en-US" sz="2000" b="1">
                <a:solidFill>
                  <a:srgbClr val="0070C0"/>
                </a:solidFill>
                <a:latin typeface="Times New Roman" pitchFamily="18" charset="0"/>
                <a:cs typeface="Times New Roman" pitchFamily="18" charset="0"/>
              </a:rPr>
              <a:t>- Phần dự kiến kết quả nghiên cứu</a:t>
            </a:r>
            <a:endParaRPr lang="en-US" sz="2000">
              <a:solidFill>
                <a:srgbClr val="0070C0"/>
              </a:solidFill>
              <a:latin typeface="Times New Roman" pitchFamily="18" charset="0"/>
              <a:cs typeface="Times New Roman" pitchFamily="18" charset="0"/>
            </a:endParaRPr>
          </a:p>
          <a:p>
            <a:r>
              <a:rPr lang="en-US" sz="2000">
                <a:latin typeface="Times New Roman" pitchFamily="18" charset="0"/>
                <a:cs typeface="Times New Roman" pitchFamily="18" charset="0"/>
              </a:rPr>
              <a:t> </a:t>
            </a:r>
          </a:p>
          <a:p>
            <a:r>
              <a:rPr lang="en-US" sz="2000">
                <a:latin typeface="Times New Roman" pitchFamily="18" charset="0"/>
                <a:cs typeface="Times New Roman" pitchFamily="18" charset="0"/>
              </a:rPr>
              <a:t>Nêu dự kiến kết quả sẽ đạt được trong nghiên cứu.</a:t>
            </a:r>
          </a:p>
          <a:p>
            <a:r>
              <a:rPr lang="en-US" sz="2000">
                <a:latin typeface="Times New Roman" pitchFamily="18" charset="0"/>
                <a:cs typeface="Times New Roman" pitchFamily="18" charset="0"/>
              </a:rPr>
              <a:t> </a:t>
            </a:r>
          </a:p>
          <a:p>
            <a:r>
              <a:rPr lang="en-US" sz="2000" b="1">
                <a:solidFill>
                  <a:srgbClr val="0070C0"/>
                </a:solidFill>
                <a:latin typeface="Times New Roman" pitchFamily="18" charset="0"/>
                <a:cs typeface="Times New Roman" pitchFamily="18" charset="0"/>
              </a:rPr>
              <a:t>- Danh mục tài liệu tham khảo</a:t>
            </a:r>
            <a:endParaRPr lang="en-US" sz="2000">
              <a:solidFill>
                <a:srgbClr val="0070C0"/>
              </a:solidFill>
              <a:latin typeface="Times New Roman" pitchFamily="18" charset="0"/>
              <a:cs typeface="Times New Roman" pitchFamily="18" charset="0"/>
            </a:endParaRPr>
          </a:p>
          <a:p>
            <a:r>
              <a:rPr lang="en-US" sz="2000">
                <a:latin typeface="Times New Roman" pitchFamily="18" charset="0"/>
                <a:cs typeface="Times New Roman" pitchFamily="18" charset="0"/>
              </a:rPr>
              <a:t> </a:t>
            </a:r>
          </a:p>
          <a:p>
            <a:r>
              <a:rPr lang="en-US" sz="2000">
                <a:latin typeface="Times New Roman" pitchFamily="18" charset="0"/>
                <a:cs typeface="Times New Roman" pitchFamily="18" charset="0"/>
              </a:rPr>
              <a:t>Nêu được ít nhất 10 tài liệu đã tham khảo để thực hiện nghiên cứu đề tài.</a:t>
            </a:r>
            <a:endParaRPr lang="en-US" sz="2000">
              <a:latin typeface="Times New Roman" pitchFamily="18" charset="0"/>
              <a:cs typeface="Times New Roman" pitchFamily="18" charset="0"/>
            </a:endParaRPr>
          </a:p>
        </p:txBody>
      </p:sp>
      <p:sp>
        <p:nvSpPr>
          <p:cNvPr id="7" name="Footer Placeholder 6"/>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99247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1DD7510-BA14-4002-BED9-F46C61E3BCA1}" type="datetime1">
              <a:rPr lang="en-US" smtClean="0"/>
              <a:t>5/4/2017</a:t>
            </a:fld>
            <a:endParaRPr lang="en-US"/>
          </a:p>
        </p:txBody>
      </p:sp>
      <p:sp>
        <p:nvSpPr>
          <p:cNvPr id="5" name="Slide Number Placeholder 4"/>
          <p:cNvSpPr>
            <a:spLocks noGrp="1"/>
          </p:cNvSpPr>
          <p:nvPr>
            <p:ph type="sldNum" sz="quarter" idx="12"/>
          </p:nvPr>
        </p:nvSpPr>
        <p:spPr/>
        <p:txBody>
          <a:bodyPr/>
          <a:lstStyle/>
          <a:p>
            <a:fld id="{E6CF0B50-A55F-4FB0-B620-583F0007A5C3}" type="slidenum">
              <a:rPr lang="en-US" smtClean="0"/>
              <a:t>29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765918446"/>
              </p:ext>
            </p:extLst>
          </p:nvPr>
        </p:nvGraphicFramePr>
        <p:xfrm>
          <a:off x="533401" y="3733800"/>
          <a:ext cx="7996934" cy="2438910"/>
        </p:xfrm>
        <a:graphic>
          <a:graphicData uri="http://schemas.openxmlformats.org/drawingml/2006/table">
            <a:tbl>
              <a:tblPr>
                <a:tableStyleId>{5C22544A-7EE6-4342-B048-85BDC9FD1C3A}</a:tableStyleId>
              </a:tblPr>
              <a:tblGrid>
                <a:gridCol w="577268"/>
                <a:gridCol w="2068471"/>
                <a:gridCol w="1107801"/>
                <a:gridCol w="1750844"/>
                <a:gridCol w="1470431"/>
                <a:gridCol w="1022119"/>
              </a:tblGrid>
              <a:tr h="943414">
                <a:tc>
                  <a:txBody>
                    <a:bodyPr/>
                    <a:lstStyle/>
                    <a:p>
                      <a:pPr marL="0" marR="0">
                        <a:lnSpc>
                          <a:spcPts val="500"/>
                        </a:lnSpc>
                        <a:spcBef>
                          <a:spcPts val="35"/>
                        </a:spcBef>
                        <a:spcAft>
                          <a:spcPts val="0"/>
                        </a:spcAft>
                      </a:pPr>
                      <a:r>
                        <a:rPr lang="en-US" sz="1800">
                          <a:effectLst/>
                          <a:latin typeface="Times New Roman" pitchFamily="18" charset="0"/>
                          <a:cs typeface="Times New Roman" pitchFamily="18" charset="0"/>
                        </a:rPr>
                        <a:t> </a:t>
                      </a:r>
                    </a:p>
                    <a:p>
                      <a:pPr marL="0" marR="0">
                        <a:lnSpc>
                          <a:spcPts val="1000"/>
                        </a:lnSpc>
                        <a:spcBef>
                          <a:spcPts val="0"/>
                        </a:spcBef>
                        <a:spcAft>
                          <a:spcPts val="0"/>
                        </a:spcAft>
                      </a:pPr>
                      <a:r>
                        <a:rPr lang="en-US" sz="1800">
                          <a:effectLst/>
                          <a:latin typeface="Times New Roman" pitchFamily="18" charset="0"/>
                          <a:cs typeface="Times New Roman" pitchFamily="18" charset="0"/>
                        </a:rPr>
                        <a:t> </a:t>
                      </a:r>
                    </a:p>
                    <a:p>
                      <a:pPr marL="75565" marR="0">
                        <a:lnSpc>
                          <a:spcPct val="115000"/>
                        </a:lnSpc>
                        <a:spcBef>
                          <a:spcPts val="0"/>
                        </a:spcBef>
                        <a:spcAft>
                          <a:spcPts val="0"/>
                        </a:spcAft>
                      </a:pPr>
                      <a:r>
                        <a:rPr lang="en-US" sz="1800">
                          <a:effectLst/>
                          <a:latin typeface="Times New Roman" pitchFamily="18" charset="0"/>
                          <a:cs typeface="Times New Roman" pitchFamily="18" charset="0"/>
                        </a:rPr>
                        <a:t>S</a:t>
                      </a:r>
                      <a:r>
                        <a:rPr lang="en-US" sz="1800" spc="-5">
                          <a:effectLst/>
                          <a:latin typeface="Times New Roman" pitchFamily="18" charset="0"/>
                          <a:cs typeface="Times New Roman" pitchFamily="18" charset="0"/>
                        </a:rPr>
                        <a:t>T</a:t>
                      </a:r>
                      <a:r>
                        <a:rPr lang="en-US" sz="1800">
                          <a:effectLst/>
                          <a:latin typeface="Times New Roman" pitchFamily="18" charset="0"/>
                          <a:cs typeface="Times New Roman" pitchFamily="18" charset="0"/>
                        </a:rPr>
                        <a:t>T</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ts val="750"/>
                        </a:lnSpc>
                        <a:spcBef>
                          <a:spcPts val="0"/>
                        </a:spcBef>
                        <a:spcAft>
                          <a:spcPts val="0"/>
                        </a:spcAft>
                      </a:pPr>
                      <a:r>
                        <a:rPr lang="en-US" sz="1800">
                          <a:effectLst/>
                          <a:latin typeface="Times New Roman" pitchFamily="18" charset="0"/>
                          <a:cs typeface="Times New Roman" pitchFamily="18" charset="0"/>
                        </a:rPr>
                        <a:t> </a:t>
                      </a:r>
                    </a:p>
                    <a:p>
                      <a:pPr marL="0" marR="0">
                        <a:lnSpc>
                          <a:spcPts val="1000"/>
                        </a:lnSpc>
                        <a:spcBef>
                          <a:spcPts val="0"/>
                        </a:spcBef>
                        <a:spcAft>
                          <a:spcPts val="0"/>
                        </a:spcAft>
                      </a:pPr>
                      <a:r>
                        <a:rPr lang="en-US" sz="1800">
                          <a:effectLst/>
                          <a:latin typeface="Times New Roman" pitchFamily="18" charset="0"/>
                          <a:cs typeface="Times New Roman" pitchFamily="18" charset="0"/>
                        </a:rPr>
                        <a:t> </a:t>
                      </a:r>
                    </a:p>
                    <a:p>
                      <a:pPr marL="179070" marR="0">
                        <a:lnSpc>
                          <a:spcPct val="115000"/>
                        </a:lnSpc>
                        <a:spcBef>
                          <a:spcPts val="0"/>
                        </a:spcBef>
                        <a:spcAft>
                          <a:spcPts val="0"/>
                        </a:spcAft>
                      </a:pPr>
                      <a:r>
                        <a:rPr lang="en-US" sz="1800" spc="-20">
                          <a:effectLst/>
                          <a:latin typeface="Times New Roman" pitchFamily="18" charset="0"/>
                          <a:cs typeface="Times New Roman" pitchFamily="18" charset="0"/>
                        </a:rPr>
                        <a:t>N</a:t>
                      </a:r>
                      <a:r>
                        <a:rPr lang="en-US" sz="1800" spc="35">
                          <a:effectLst/>
                          <a:latin typeface="Times New Roman" pitchFamily="18" charset="0"/>
                          <a:cs typeface="Times New Roman" pitchFamily="18" charset="0"/>
                        </a:rPr>
                        <a:t>ộ</a:t>
                      </a:r>
                      <a:r>
                        <a:rPr lang="en-US" sz="1800">
                          <a:effectLst/>
                          <a:latin typeface="Times New Roman" pitchFamily="18" charset="0"/>
                          <a:cs typeface="Times New Roman" pitchFamily="18" charset="0"/>
                        </a:rPr>
                        <a:t>i</a:t>
                      </a:r>
                      <a:r>
                        <a:rPr lang="en-US" sz="1800" spc="20">
                          <a:effectLst/>
                          <a:latin typeface="Times New Roman" pitchFamily="18" charset="0"/>
                          <a:cs typeface="Times New Roman" pitchFamily="18" charset="0"/>
                        </a:rPr>
                        <a:t> d</a:t>
                      </a:r>
                      <a:r>
                        <a:rPr lang="en-US" sz="1800">
                          <a:effectLst/>
                          <a:latin typeface="Times New Roman" pitchFamily="18" charset="0"/>
                          <a:cs typeface="Times New Roman" pitchFamily="18" charset="0"/>
                        </a:rPr>
                        <a:t>u</a:t>
                      </a:r>
                      <a:r>
                        <a:rPr lang="en-US" sz="1800" spc="-25">
                          <a:effectLst/>
                          <a:latin typeface="Times New Roman" pitchFamily="18" charset="0"/>
                          <a:cs typeface="Times New Roman" pitchFamily="18" charset="0"/>
                        </a:rPr>
                        <a:t>n</a:t>
                      </a:r>
                      <a:r>
                        <a:rPr lang="en-US" sz="1800">
                          <a:effectLst/>
                          <a:latin typeface="Times New Roman" pitchFamily="18" charset="0"/>
                          <a:cs typeface="Times New Roman" pitchFamily="18" charset="0"/>
                        </a:rPr>
                        <a:t>g</a:t>
                      </a:r>
                      <a:r>
                        <a:rPr lang="en-US" sz="1800" spc="75">
                          <a:effectLst/>
                          <a:latin typeface="Times New Roman" pitchFamily="18" charset="0"/>
                          <a:cs typeface="Times New Roman" pitchFamily="18" charset="0"/>
                        </a:rPr>
                        <a:t> </a:t>
                      </a:r>
                      <a:r>
                        <a:rPr lang="en-US" sz="1800" spc="5">
                          <a:effectLst/>
                          <a:latin typeface="Times New Roman" pitchFamily="18" charset="0"/>
                          <a:cs typeface="Times New Roman" pitchFamily="18" charset="0"/>
                        </a:rPr>
                        <a:t>c</a:t>
                      </a:r>
                      <a:r>
                        <a:rPr lang="en-US" sz="1800" spc="-10">
                          <a:effectLst/>
                          <a:latin typeface="Times New Roman" pitchFamily="18" charset="0"/>
                          <a:cs typeface="Times New Roman" pitchFamily="18" charset="0"/>
                        </a:rPr>
                        <a:t>ô</a:t>
                      </a:r>
                      <a:r>
                        <a:rPr lang="en-US" sz="1800">
                          <a:effectLst/>
                          <a:latin typeface="Times New Roman" pitchFamily="18" charset="0"/>
                          <a:cs typeface="Times New Roman" pitchFamily="18" charset="0"/>
                        </a:rPr>
                        <a:t>ng</a:t>
                      </a:r>
                      <a:r>
                        <a:rPr lang="en-US" sz="1800" spc="70">
                          <a:effectLst/>
                          <a:latin typeface="Times New Roman" pitchFamily="18" charset="0"/>
                          <a:cs typeface="Times New Roman" pitchFamily="18" charset="0"/>
                        </a:rPr>
                        <a:t> </a:t>
                      </a:r>
                      <a:r>
                        <a:rPr lang="en-US" sz="1800" spc="-10">
                          <a:effectLst/>
                          <a:latin typeface="Times New Roman" pitchFamily="18" charset="0"/>
                          <a:cs typeface="Times New Roman" pitchFamily="18" charset="0"/>
                        </a:rPr>
                        <a:t>v</a:t>
                      </a:r>
                      <a:r>
                        <a:rPr lang="en-US" sz="1800">
                          <a:effectLst/>
                          <a:latin typeface="Times New Roman" pitchFamily="18" charset="0"/>
                          <a:cs typeface="Times New Roman" pitchFamily="18" charset="0"/>
                        </a:rPr>
                        <a:t>i</a:t>
                      </a:r>
                      <a:r>
                        <a:rPr lang="en-US" sz="1800" spc="5">
                          <a:effectLst/>
                          <a:latin typeface="Times New Roman" pitchFamily="18" charset="0"/>
                          <a:cs typeface="Times New Roman" pitchFamily="18" charset="0"/>
                        </a:rPr>
                        <a:t>ệ</a:t>
                      </a:r>
                      <a:r>
                        <a:rPr lang="en-US" sz="1800">
                          <a:effectLst/>
                          <a:latin typeface="Times New Roman" pitchFamily="18" charset="0"/>
                          <a:cs typeface="Times New Roman" pitchFamily="18" charset="0"/>
                        </a:rPr>
                        <a:t>c</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ts val="1300"/>
                        </a:lnSpc>
                        <a:spcBef>
                          <a:spcPts val="20"/>
                        </a:spcBef>
                        <a:spcAft>
                          <a:spcPts val="0"/>
                        </a:spcAft>
                      </a:pPr>
                      <a:r>
                        <a:rPr lang="en-US" sz="1800">
                          <a:effectLst/>
                          <a:latin typeface="Times New Roman" pitchFamily="18" charset="0"/>
                          <a:cs typeface="Times New Roman" pitchFamily="18" charset="0"/>
                        </a:rPr>
                        <a:t> </a:t>
                      </a:r>
                    </a:p>
                    <a:p>
                      <a:pPr marL="102870" marR="0">
                        <a:lnSpc>
                          <a:spcPct val="115000"/>
                        </a:lnSpc>
                        <a:spcBef>
                          <a:spcPts val="0"/>
                        </a:spcBef>
                        <a:spcAft>
                          <a:spcPts val="0"/>
                        </a:spcAft>
                      </a:pPr>
                      <a:r>
                        <a:rPr lang="en-US" sz="1800" spc="-5">
                          <a:effectLst/>
                          <a:latin typeface="Times New Roman" pitchFamily="18" charset="0"/>
                          <a:cs typeface="Times New Roman" pitchFamily="18" charset="0"/>
                        </a:rPr>
                        <a:t>T</a:t>
                      </a:r>
                      <a:r>
                        <a:rPr lang="en-US" sz="1800" spc="20">
                          <a:effectLst/>
                          <a:latin typeface="Times New Roman" pitchFamily="18" charset="0"/>
                          <a:cs typeface="Times New Roman" pitchFamily="18" charset="0"/>
                        </a:rPr>
                        <a:t>h</a:t>
                      </a:r>
                      <a:r>
                        <a:rPr lang="en-US" sz="1800">
                          <a:effectLst/>
                          <a:latin typeface="Times New Roman" pitchFamily="18" charset="0"/>
                          <a:cs typeface="Times New Roman" pitchFamily="18" charset="0"/>
                        </a:rPr>
                        <a:t>ời</a:t>
                      </a:r>
                      <a:r>
                        <a:rPr lang="en-US" sz="1800" spc="35">
                          <a:effectLst/>
                          <a:latin typeface="Times New Roman" pitchFamily="18" charset="0"/>
                          <a:cs typeface="Times New Roman" pitchFamily="18" charset="0"/>
                        </a:rPr>
                        <a:t> g</a:t>
                      </a:r>
                      <a:r>
                        <a:rPr lang="en-US" sz="1800" spc="-25">
                          <a:effectLst/>
                          <a:latin typeface="Times New Roman" pitchFamily="18" charset="0"/>
                          <a:cs typeface="Times New Roman" pitchFamily="18" charset="0"/>
                        </a:rPr>
                        <a:t>i</a:t>
                      </a:r>
                      <a:r>
                        <a:rPr lang="en-US" sz="1800" spc="35">
                          <a:effectLst/>
                          <a:latin typeface="Times New Roman" pitchFamily="18" charset="0"/>
                          <a:cs typeface="Times New Roman" pitchFamily="18" charset="0"/>
                        </a:rPr>
                        <a:t>a</a:t>
                      </a:r>
                      <a:r>
                        <a:rPr lang="en-US" sz="1800">
                          <a:effectLst/>
                          <a:latin typeface="Times New Roman" pitchFamily="18" charset="0"/>
                          <a:cs typeface="Times New Roman" pitchFamily="18" charset="0"/>
                        </a:rPr>
                        <a:t>n</a:t>
                      </a:r>
                    </a:p>
                    <a:p>
                      <a:pPr marL="112395" marR="0">
                        <a:lnSpc>
                          <a:spcPct val="115000"/>
                        </a:lnSpc>
                        <a:spcBef>
                          <a:spcPts val="30"/>
                        </a:spcBef>
                        <a:spcAft>
                          <a:spcPts val="0"/>
                        </a:spcAft>
                      </a:pPr>
                      <a:r>
                        <a:rPr lang="en-US" sz="1800" spc="10">
                          <a:effectLst/>
                          <a:latin typeface="Times New Roman" pitchFamily="18" charset="0"/>
                          <a:cs typeface="Times New Roman" pitchFamily="18" charset="0"/>
                        </a:rPr>
                        <a:t>t</a:t>
                      </a:r>
                      <a:r>
                        <a:rPr lang="en-US" sz="1800">
                          <a:effectLst/>
                          <a:latin typeface="Times New Roman" pitchFamily="18" charset="0"/>
                          <a:cs typeface="Times New Roman" pitchFamily="18" charset="0"/>
                        </a:rPr>
                        <a:t>h</a:t>
                      </a:r>
                      <a:r>
                        <a:rPr lang="en-US" sz="1800" spc="20">
                          <a:effectLst/>
                          <a:latin typeface="Times New Roman" pitchFamily="18" charset="0"/>
                          <a:cs typeface="Times New Roman" pitchFamily="18" charset="0"/>
                        </a:rPr>
                        <a:t>ự</a:t>
                      </a:r>
                      <a:r>
                        <a:rPr lang="en-US" sz="1800">
                          <a:effectLst/>
                          <a:latin typeface="Times New Roman" pitchFamily="18" charset="0"/>
                          <a:cs typeface="Times New Roman" pitchFamily="18" charset="0"/>
                        </a:rPr>
                        <a:t>c</a:t>
                      </a:r>
                      <a:r>
                        <a:rPr lang="en-US" sz="1800" spc="60">
                          <a:effectLst/>
                          <a:latin typeface="Times New Roman" pitchFamily="18" charset="0"/>
                          <a:cs typeface="Times New Roman" pitchFamily="18" charset="0"/>
                        </a:rPr>
                        <a:t> </a:t>
                      </a:r>
                      <a:r>
                        <a:rPr lang="en-US" sz="1800">
                          <a:effectLst/>
                          <a:latin typeface="Times New Roman" pitchFamily="18" charset="0"/>
                          <a:cs typeface="Times New Roman" pitchFamily="18" charset="0"/>
                        </a:rPr>
                        <a:t>hi</a:t>
                      </a:r>
                      <a:r>
                        <a:rPr lang="en-US" sz="1800" spc="5">
                          <a:effectLst/>
                          <a:latin typeface="Times New Roman" pitchFamily="18" charset="0"/>
                          <a:cs typeface="Times New Roman" pitchFamily="18" charset="0"/>
                        </a:rPr>
                        <a:t>ệ</a:t>
                      </a:r>
                      <a:r>
                        <a:rPr lang="en-US" sz="1800">
                          <a:effectLst/>
                          <a:latin typeface="Times New Roman" pitchFamily="18" charset="0"/>
                          <a:cs typeface="Times New Roman" pitchFamily="18" charset="0"/>
                        </a:rPr>
                        <a:t>n</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ts val="650"/>
                        </a:lnSpc>
                        <a:spcBef>
                          <a:spcPts val="5"/>
                        </a:spcBef>
                        <a:spcAft>
                          <a:spcPts val="0"/>
                        </a:spcAft>
                      </a:pPr>
                      <a:r>
                        <a:rPr lang="en-US" sz="1800">
                          <a:effectLst/>
                          <a:latin typeface="Times New Roman" pitchFamily="18" charset="0"/>
                          <a:cs typeface="Times New Roman" pitchFamily="18" charset="0"/>
                        </a:rPr>
                        <a:t> </a:t>
                      </a:r>
                    </a:p>
                    <a:p>
                      <a:pPr marL="0" marR="0">
                        <a:lnSpc>
                          <a:spcPts val="1000"/>
                        </a:lnSpc>
                        <a:spcBef>
                          <a:spcPts val="0"/>
                        </a:spcBef>
                        <a:spcAft>
                          <a:spcPts val="0"/>
                        </a:spcAft>
                      </a:pPr>
                      <a:r>
                        <a:rPr lang="en-US" sz="1800">
                          <a:effectLst/>
                          <a:latin typeface="Times New Roman" pitchFamily="18" charset="0"/>
                          <a:cs typeface="Times New Roman" pitchFamily="18" charset="0"/>
                        </a:rPr>
                        <a:t> </a:t>
                      </a:r>
                    </a:p>
                    <a:p>
                      <a:pPr marL="145415" marR="0">
                        <a:lnSpc>
                          <a:spcPct val="115000"/>
                        </a:lnSpc>
                        <a:spcBef>
                          <a:spcPts val="0"/>
                        </a:spcBef>
                        <a:spcAft>
                          <a:spcPts val="0"/>
                        </a:spcAft>
                      </a:pPr>
                      <a:r>
                        <a:rPr lang="en-US" sz="1800" spc="-20">
                          <a:effectLst/>
                          <a:latin typeface="Times New Roman" pitchFamily="18" charset="0"/>
                          <a:cs typeface="Times New Roman" pitchFamily="18" charset="0"/>
                        </a:rPr>
                        <a:t>N</a:t>
                      </a:r>
                      <a:r>
                        <a:rPr lang="en-US" sz="1800" spc="35">
                          <a:effectLst/>
                          <a:latin typeface="Times New Roman" pitchFamily="18" charset="0"/>
                          <a:cs typeface="Times New Roman" pitchFamily="18" charset="0"/>
                        </a:rPr>
                        <a:t>g</a:t>
                      </a:r>
                      <a:r>
                        <a:rPr lang="en-US" sz="1800" spc="-5">
                          <a:effectLst/>
                          <a:latin typeface="Times New Roman" pitchFamily="18" charset="0"/>
                          <a:cs typeface="Times New Roman" pitchFamily="18" charset="0"/>
                        </a:rPr>
                        <a:t>ư</a:t>
                      </a:r>
                      <a:r>
                        <a:rPr lang="en-US" sz="1800">
                          <a:effectLst/>
                          <a:latin typeface="Times New Roman" pitchFamily="18" charset="0"/>
                          <a:cs typeface="Times New Roman" pitchFamily="18" charset="0"/>
                        </a:rPr>
                        <a:t>ời</a:t>
                      </a:r>
                      <a:r>
                        <a:rPr lang="en-US" sz="1800" spc="70">
                          <a:effectLst/>
                          <a:latin typeface="Times New Roman" pitchFamily="18" charset="0"/>
                          <a:cs typeface="Times New Roman" pitchFamily="18" charset="0"/>
                        </a:rPr>
                        <a:t> </a:t>
                      </a:r>
                      <a:r>
                        <a:rPr lang="en-US" sz="1800" spc="10">
                          <a:effectLst/>
                          <a:latin typeface="Times New Roman" pitchFamily="18" charset="0"/>
                          <a:cs typeface="Times New Roman" pitchFamily="18" charset="0"/>
                        </a:rPr>
                        <a:t>t</a:t>
                      </a:r>
                      <a:r>
                        <a:rPr lang="en-US" sz="1800">
                          <a:effectLst/>
                          <a:latin typeface="Times New Roman" pitchFamily="18" charset="0"/>
                          <a:cs typeface="Times New Roman" pitchFamily="18" charset="0"/>
                        </a:rPr>
                        <a:t>h</a:t>
                      </a:r>
                      <a:r>
                        <a:rPr lang="en-US" sz="1800" spc="-5">
                          <a:effectLst/>
                          <a:latin typeface="Times New Roman" pitchFamily="18" charset="0"/>
                          <a:cs typeface="Times New Roman" pitchFamily="18" charset="0"/>
                        </a:rPr>
                        <a:t>ự</a:t>
                      </a:r>
                      <a:r>
                        <a:rPr lang="en-US" sz="1800">
                          <a:effectLst/>
                          <a:latin typeface="Times New Roman" pitchFamily="18" charset="0"/>
                          <a:cs typeface="Times New Roman" pitchFamily="18" charset="0"/>
                        </a:rPr>
                        <a:t>c</a:t>
                      </a:r>
                      <a:r>
                        <a:rPr lang="en-US" sz="1800" spc="40">
                          <a:effectLst/>
                          <a:latin typeface="Times New Roman" pitchFamily="18" charset="0"/>
                          <a:cs typeface="Times New Roman" pitchFamily="18" charset="0"/>
                        </a:rPr>
                        <a:t> </a:t>
                      </a:r>
                      <a:r>
                        <a:rPr lang="en-US" sz="1800" spc="20">
                          <a:effectLst/>
                          <a:latin typeface="Times New Roman" pitchFamily="18" charset="0"/>
                          <a:cs typeface="Times New Roman" pitchFamily="18" charset="0"/>
                        </a:rPr>
                        <a:t>h</a:t>
                      </a:r>
                      <a:r>
                        <a:rPr lang="en-US" sz="1800">
                          <a:effectLst/>
                          <a:latin typeface="Times New Roman" pitchFamily="18" charset="0"/>
                          <a:cs typeface="Times New Roman" pitchFamily="18" charset="0"/>
                        </a:rPr>
                        <a:t>i</a:t>
                      </a:r>
                      <a:r>
                        <a:rPr lang="en-US" sz="1800" spc="-20">
                          <a:effectLst/>
                          <a:latin typeface="Times New Roman" pitchFamily="18" charset="0"/>
                          <a:cs typeface="Times New Roman" pitchFamily="18" charset="0"/>
                        </a:rPr>
                        <a:t>ệ</a:t>
                      </a:r>
                      <a:r>
                        <a:rPr lang="en-US" sz="1800">
                          <a:effectLst/>
                          <a:latin typeface="Times New Roman" pitchFamily="18" charset="0"/>
                          <a:cs typeface="Times New Roman" pitchFamily="18" charset="0"/>
                        </a:rPr>
                        <a:t>n</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ts val="1300"/>
                        </a:lnSpc>
                        <a:spcBef>
                          <a:spcPts val="20"/>
                        </a:spcBef>
                        <a:spcAft>
                          <a:spcPts val="0"/>
                        </a:spcAft>
                      </a:pPr>
                      <a:r>
                        <a:rPr lang="en-US" sz="1800">
                          <a:effectLst/>
                          <a:latin typeface="Times New Roman" pitchFamily="18" charset="0"/>
                          <a:cs typeface="Times New Roman" pitchFamily="18" charset="0"/>
                        </a:rPr>
                        <a:t> </a:t>
                      </a:r>
                    </a:p>
                    <a:p>
                      <a:pPr marL="292100" marR="236855" indent="36830">
                        <a:lnSpc>
                          <a:spcPct val="102000"/>
                        </a:lnSpc>
                        <a:spcBef>
                          <a:spcPts val="0"/>
                        </a:spcBef>
                        <a:spcAft>
                          <a:spcPts val="0"/>
                        </a:spcAft>
                      </a:pPr>
                      <a:r>
                        <a:rPr lang="en-US" sz="1800" spc="5">
                          <a:effectLst/>
                          <a:latin typeface="Times New Roman" pitchFamily="18" charset="0"/>
                          <a:cs typeface="Times New Roman" pitchFamily="18" charset="0"/>
                        </a:rPr>
                        <a:t>D</a:t>
                      </a:r>
                      <a:r>
                        <a:rPr lang="en-US" sz="1800">
                          <a:effectLst/>
                          <a:latin typeface="Times New Roman" pitchFamily="18" charset="0"/>
                          <a:cs typeface="Times New Roman" pitchFamily="18" charset="0"/>
                        </a:rPr>
                        <a:t>ự</a:t>
                      </a:r>
                      <a:r>
                        <a:rPr lang="en-US" sz="1800" spc="40">
                          <a:effectLst/>
                          <a:latin typeface="Times New Roman" pitchFamily="18" charset="0"/>
                          <a:cs typeface="Times New Roman" pitchFamily="18" charset="0"/>
                        </a:rPr>
                        <a:t> </a:t>
                      </a:r>
                      <a:r>
                        <a:rPr lang="en-US" sz="1800" spc="10">
                          <a:effectLst/>
                          <a:latin typeface="Times New Roman" pitchFamily="18" charset="0"/>
                          <a:cs typeface="Times New Roman" pitchFamily="18" charset="0"/>
                        </a:rPr>
                        <a:t>t</a:t>
                      </a:r>
                      <a:r>
                        <a:rPr lang="en-US" sz="1800" spc="5">
                          <a:effectLst/>
                          <a:latin typeface="Times New Roman" pitchFamily="18" charset="0"/>
                          <a:cs typeface="Times New Roman" pitchFamily="18" charset="0"/>
                        </a:rPr>
                        <a:t>r</a:t>
                      </a:r>
                      <a:r>
                        <a:rPr lang="en-US" sz="1800">
                          <a:effectLst/>
                          <a:latin typeface="Times New Roman" pitchFamily="18" charset="0"/>
                          <a:cs typeface="Times New Roman" pitchFamily="18" charset="0"/>
                        </a:rPr>
                        <a:t>ù </a:t>
                      </a:r>
                      <a:r>
                        <a:rPr lang="en-US" sz="1800" spc="45">
                          <a:effectLst/>
                          <a:latin typeface="Times New Roman" pitchFamily="18" charset="0"/>
                          <a:cs typeface="Times New Roman" pitchFamily="18" charset="0"/>
                        </a:rPr>
                        <a:t>k</a:t>
                      </a:r>
                      <a:r>
                        <a:rPr lang="en-US" sz="1800">
                          <a:effectLst/>
                          <a:latin typeface="Times New Roman" pitchFamily="18" charset="0"/>
                          <a:cs typeface="Times New Roman" pitchFamily="18" charset="0"/>
                        </a:rPr>
                        <a:t>inh</a:t>
                      </a:r>
                      <a:r>
                        <a:rPr lang="en-US" sz="1800" spc="55">
                          <a:effectLst/>
                          <a:latin typeface="Times New Roman" pitchFamily="18" charset="0"/>
                          <a:cs typeface="Times New Roman" pitchFamily="18" charset="0"/>
                        </a:rPr>
                        <a:t> </a:t>
                      </a:r>
                      <a:r>
                        <a:rPr lang="en-US" sz="1800">
                          <a:effectLst/>
                          <a:latin typeface="Times New Roman" pitchFamily="18" charset="0"/>
                          <a:cs typeface="Times New Roman" pitchFamily="18" charset="0"/>
                        </a:rPr>
                        <a:t>phí</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ts val="650"/>
                        </a:lnSpc>
                        <a:spcBef>
                          <a:spcPts val="5"/>
                        </a:spcBef>
                        <a:spcAft>
                          <a:spcPts val="0"/>
                        </a:spcAft>
                      </a:pPr>
                      <a:r>
                        <a:rPr lang="en-US" sz="1800">
                          <a:effectLst/>
                          <a:latin typeface="Times New Roman" pitchFamily="18" charset="0"/>
                          <a:cs typeface="Times New Roman" pitchFamily="18" charset="0"/>
                        </a:rPr>
                        <a:t> </a:t>
                      </a:r>
                    </a:p>
                    <a:p>
                      <a:pPr marL="0" marR="0">
                        <a:lnSpc>
                          <a:spcPts val="1000"/>
                        </a:lnSpc>
                        <a:spcBef>
                          <a:spcPts val="0"/>
                        </a:spcBef>
                        <a:spcAft>
                          <a:spcPts val="0"/>
                        </a:spcAft>
                      </a:pPr>
                      <a:r>
                        <a:rPr lang="en-US" sz="1800">
                          <a:effectLst/>
                          <a:latin typeface="Times New Roman" pitchFamily="18" charset="0"/>
                          <a:cs typeface="Times New Roman" pitchFamily="18" charset="0"/>
                        </a:rPr>
                        <a:t> </a:t>
                      </a:r>
                    </a:p>
                    <a:p>
                      <a:pPr marL="124460" marR="0">
                        <a:lnSpc>
                          <a:spcPct val="115000"/>
                        </a:lnSpc>
                        <a:spcBef>
                          <a:spcPts val="0"/>
                        </a:spcBef>
                        <a:spcAft>
                          <a:spcPts val="0"/>
                        </a:spcAft>
                      </a:pPr>
                      <a:r>
                        <a:rPr lang="en-US" sz="1800" spc="10">
                          <a:effectLst/>
                          <a:latin typeface="Times New Roman" pitchFamily="18" charset="0"/>
                          <a:cs typeface="Times New Roman" pitchFamily="18" charset="0"/>
                        </a:rPr>
                        <a:t>G</a:t>
                      </a:r>
                      <a:r>
                        <a:rPr lang="en-US" sz="1800">
                          <a:effectLst/>
                          <a:latin typeface="Times New Roman" pitchFamily="18" charset="0"/>
                          <a:cs typeface="Times New Roman" pitchFamily="18" charset="0"/>
                        </a:rPr>
                        <a:t>hi</a:t>
                      </a:r>
                      <a:r>
                        <a:rPr lang="en-US" sz="1800" spc="70">
                          <a:effectLst/>
                          <a:latin typeface="Times New Roman" pitchFamily="18" charset="0"/>
                          <a:cs typeface="Times New Roman" pitchFamily="18" charset="0"/>
                        </a:rPr>
                        <a:t> </a:t>
                      </a:r>
                      <a:r>
                        <a:rPr lang="en-US" sz="1800" spc="-20">
                          <a:effectLst/>
                          <a:latin typeface="Times New Roman" pitchFamily="18" charset="0"/>
                          <a:cs typeface="Times New Roman" pitchFamily="18" charset="0"/>
                        </a:rPr>
                        <a:t>c</a:t>
                      </a:r>
                      <a:r>
                        <a:rPr lang="en-US" sz="1800" spc="20">
                          <a:effectLst/>
                          <a:latin typeface="Times New Roman" pitchFamily="18" charset="0"/>
                          <a:cs typeface="Times New Roman" pitchFamily="18" charset="0"/>
                        </a:rPr>
                        <a:t>h</a:t>
                      </a:r>
                      <a:r>
                        <a:rPr lang="en-US" sz="1800">
                          <a:effectLst/>
                          <a:latin typeface="Times New Roman" pitchFamily="18" charset="0"/>
                          <a:cs typeface="Times New Roman" pitchFamily="18" charset="0"/>
                        </a:rPr>
                        <a:t>ú</a:t>
                      </a:r>
                      <a:endParaRPr lang="en-US" sz="1800">
                        <a:effectLst/>
                        <a:latin typeface="Times New Roman" pitchFamily="18" charset="0"/>
                        <a:ea typeface="Times New Roman"/>
                        <a:cs typeface="Times New Roman" pitchFamily="18" charset="0"/>
                      </a:endParaRPr>
                    </a:p>
                  </a:txBody>
                  <a:tcPr marL="0" marR="0" marT="0" marB="0"/>
                </a:tc>
              </a:tr>
              <a:tr h="373874">
                <a:tc>
                  <a:txBody>
                    <a:bodyPr/>
                    <a:lstStyle/>
                    <a:p>
                      <a:pPr marL="63500" marR="0">
                        <a:lnSpc>
                          <a:spcPts val="1360"/>
                        </a:lnSpc>
                        <a:spcBef>
                          <a:spcPts val="0"/>
                        </a:spcBef>
                        <a:spcAft>
                          <a:spcPts val="0"/>
                        </a:spcAft>
                      </a:pPr>
                      <a:r>
                        <a:rPr lang="en-US" sz="1800">
                          <a:effectLst/>
                          <a:latin typeface="Times New Roman" pitchFamily="18" charset="0"/>
                          <a:cs typeface="Times New Roman" pitchFamily="18" charset="0"/>
                        </a:rPr>
                        <a:t>1</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 </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 </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 </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 </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 </a:t>
                      </a:r>
                      <a:endParaRPr lang="en-US" sz="1800">
                        <a:effectLst/>
                        <a:latin typeface="Times New Roman" pitchFamily="18" charset="0"/>
                        <a:ea typeface="Times New Roman"/>
                        <a:cs typeface="Times New Roman" pitchFamily="18" charset="0"/>
                      </a:endParaRPr>
                    </a:p>
                  </a:txBody>
                  <a:tcPr marL="0" marR="0" marT="0" marB="0"/>
                </a:tc>
              </a:tr>
              <a:tr h="373874">
                <a:tc>
                  <a:txBody>
                    <a:bodyPr/>
                    <a:lstStyle/>
                    <a:p>
                      <a:pPr marL="63500" marR="0">
                        <a:lnSpc>
                          <a:spcPct val="115000"/>
                        </a:lnSpc>
                        <a:spcBef>
                          <a:spcPts val="0"/>
                        </a:spcBef>
                        <a:spcAft>
                          <a:spcPts val="0"/>
                        </a:spcAft>
                      </a:pPr>
                      <a:r>
                        <a:rPr lang="en-US" sz="1800">
                          <a:effectLst/>
                          <a:latin typeface="Times New Roman" pitchFamily="18" charset="0"/>
                          <a:cs typeface="Times New Roman" pitchFamily="18" charset="0"/>
                        </a:rPr>
                        <a:t>2</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 </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 </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 </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 </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 </a:t>
                      </a:r>
                      <a:endParaRPr lang="en-US" sz="1800">
                        <a:effectLst/>
                        <a:latin typeface="Times New Roman" pitchFamily="18" charset="0"/>
                        <a:ea typeface="Times New Roman"/>
                        <a:cs typeface="Times New Roman" pitchFamily="18" charset="0"/>
                      </a:endParaRPr>
                    </a:p>
                  </a:txBody>
                  <a:tcPr marL="0" marR="0" marT="0" marB="0"/>
                </a:tc>
              </a:tr>
              <a:tr h="373874">
                <a:tc>
                  <a:txBody>
                    <a:bodyPr/>
                    <a:lstStyle/>
                    <a:p>
                      <a:pPr marL="63500" marR="0">
                        <a:lnSpc>
                          <a:spcPts val="1360"/>
                        </a:lnSpc>
                        <a:spcBef>
                          <a:spcPts val="0"/>
                        </a:spcBef>
                        <a:spcAft>
                          <a:spcPts val="0"/>
                        </a:spcAft>
                      </a:pPr>
                      <a:r>
                        <a:rPr lang="en-US" sz="1800">
                          <a:effectLst/>
                          <a:latin typeface="Times New Roman" pitchFamily="18" charset="0"/>
                          <a:cs typeface="Times New Roman" pitchFamily="18" charset="0"/>
                        </a:rPr>
                        <a:t>…</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 </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 </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 </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 </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 </a:t>
                      </a:r>
                      <a:endParaRPr lang="en-US" sz="1800">
                        <a:effectLst/>
                        <a:latin typeface="Times New Roman" pitchFamily="18" charset="0"/>
                        <a:ea typeface="Times New Roman"/>
                        <a:cs typeface="Times New Roman" pitchFamily="18" charset="0"/>
                      </a:endParaRPr>
                    </a:p>
                  </a:txBody>
                  <a:tcPr marL="0" marR="0" marT="0" marB="0"/>
                </a:tc>
              </a:tr>
              <a:tr h="373874">
                <a:tc>
                  <a:txBody>
                    <a:bodyPr/>
                    <a:lstStyle/>
                    <a:p>
                      <a:pPr marL="63500" marR="0">
                        <a:lnSpc>
                          <a:spcPts val="1360"/>
                        </a:lnSpc>
                        <a:spcBef>
                          <a:spcPts val="0"/>
                        </a:spcBef>
                        <a:spcAft>
                          <a:spcPts val="0"/>
                        </a:spcAft>
                      </a:pPr>
                      <a:r>
                        <a:rPr lang="en-US" sz="1800">
                          <a:effectLst/>
                          <a:latin typeface="Times New Roman" pitchFamily="18" charset="0"/>
                          <a:cs typeface="Times New Roman" pitchFamily="18" charset="0"/>
                        </a:rPr>
                        <a:t>n</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 </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 </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 </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 </a:t>
                      </a:r>
                      <a:endParaRPr lang="en-US" sz="1800">
                        <a:effectLst/>
                        <a:latin typeface="Times New Roman" pitchFamily="18" charset="0"/>
                        <a:ea typeface="Times New Roman"/>
                        <a:cs typeface="Times New Roman" pitchFamily="18" charset="0"/>
                      </a:endParaRPr>
                    </a:p>
                  </a:txBody>
                  <a:tcPr marL="0" marR="0" marT="0" marB="0"/>
                </a:tc>
                <a:tc>
                  <a:txBody>
                    <a:bodyPr/>
                    <a:lstStyle/>
                    <a:p>
                      <a:pPr marL="0" marR="0">
                        <a:lnSpc>
                          <a:spcPct val="115000"/>
                        </a:lnSpc>
                        <a:spcBef>
                          <a:spcPts val="0"/>
                        </a:spcBef>
                        <a:spcAft>
                          <a:spcPts val="0"/>
                        </a:spcAft>
                      </a:pPr>
                      <a:r>
                        <a:rPr lang="en-US" sz="1800">
                          <a:effectLst/>
                          <a:latin typeface="Times New Roman" pitchFamily="18" charset="0"/>
                          <a:cs typeface="Times New Roman" pitchFamily="18" charset="0"/>
                        </a:rPr>
                        <a:t> </a:t>
                      </a:r>
                      <a:endParaRPr lang="en-US" sz="1800">
                        <a:effectLst/>
                        <a:latin typeface="Times New Roman" pitchFamily="18" charset="0"/>
                        <a:ea typeface="Times New Roman"/>
                        <a:cs typeface="Times New Roman" pitchFamily="18" charset="0"/>
                      </a:endParaRPr>
                    </a:p>
                  </a:txBody>
                  <a:tcPr marL="0" marR="0" marT="0" marB="0"/>
                </a:tc>
              </a:tr>
            </a:tbl>
          </a:graphicData>
        </a:graphic>
      </p:graphicFrame>
      <p:sp>
        <p:nvSpPr>
          <p:cNvPr id="7" name="Rectangle 1"/>
          <p:cNvSpPr>
            <a:spLocks noChangeArrowheads="1"/>
          </p:cNvSpPr>
          <p:nvPr/>
        </p:nvSpPr>
        <p:spPr bwMode="auto">
          <a:xfrm>
            <a:off x="533400" y="426422"/>
            <a:ext cx="7840472"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36513"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C00000"/>
                </a:solidFill>
                <a:effectLst/>
                <a:latin typeface="Times New Roman" pitchFamily="18" charset="0"/>
                <a:ea typeface="Times New Roman" pitchFamily="18" charset="0"/>
                <a:cs typeface="Times New Roman" pitchFamily="18" charset="0"/>
              </a:rPr>
              <a:t>Kế </a:t>
            </a:r>
            <a:r>
              <a:rPr kumimoji="0" lang="en-US" sz="2400" b="1" i="0" u="none" strike="noStrike" cap="none" normalizeH="0" baseline="0" smtClean="0">
                <a:ln>
                  <a:noFill/>
                </a:ln>
                <a:solidFill>
                  <a:srgbClr val="C00000"/>
                </a:solidFill>
                <a:effectLst/>
                <a:latin typeface="Times New Roman" pitchFamily="18" charset="0"/>
                <a:ea typeface="Times New Roman" pitchFamily="18" charset="0"/>
                <a:cs typeface="Times New Roman" pitchFamily="18" charset="0"/>
              </a:rPr>
              <a:t>hoạch </a:t>
            </a:r>
            <a:r>
              <a:rPr kumimoji="0" lang="en-US" sz="2400" b="1" i="0" u="none" strike="noStrike" cap="none" normalizeH="0" baseline="0" smtClean="0">
                <a:ln>
                  <a:noFill/>
                </a:ln>
                <a:solidFill>
                  <a:srgbClr val="C00000"/>
                </a:solidFill>
                <a:effectLst/>
                <a:latin typeface="Times New Roman" pitchFamily="18" charset="0"/>
                <a:ea typeface="Times New Roman" pitchFamily="18" charset="0"/>
                <a:cs typeface="Times New Roman" pitchFamily="18" charset="0"/>
              </a:rPr>
              <a:t>nghiên </a:t>
            </a:r>
            <a:r>
              <a:rPr kumimoji="0" lang="en-US" sz="2400" b="1" i="0" u="none" strike="noStrike" cap="none" normalizeH="0" baseline="0" smtClean="0">
                <a:ln>
                  <a:noFill/>
                </a:ln>
                <a:solidFill>
                  <a:srgbClr val="C00000"/>
                </a:solidFill>
                <a:effectLst/>
                <a:latin typeface="Times New Roman" pitchFamily="18" charset="0"/>
                <a:ea typeface="Times New Roman" pitchFamily="18" charset="0"/>
                <a:cs typeface="Times New Roman" pitchFamily="18" charset="0"/>
              </a:rPr>
              <a:t>cứu</a:t>
            </a:r>
          </a:p>
          <a:p>
            <a:pPr marL="0" marR="0" lvl="0" indent="36513"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0070C0"/>
              </a:solidFill>
              <a:effectLst/>
              <a:latin typeface="Times New Roman" pitchFamily="18" charset="0"/>
              <a:cs typeface="Times New Roman" pitchFamily="18" charset="0"/>
            </a:endParaRPr>
          </a:p>
          <a:p>
            <a:pPr marL="0" marR="0" lvl="0" indent="36513"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Lên kế hoạch về tiến trình (tiến độ) thực hiện nhiệm vụ nghiên cứu tương ứng </a:t>
            </a:r>
            <a:r>
              <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với </a:t>
            </a:r>
            <a:r>
              <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nội dung </a:t>
            </a:r>
            <a:r>
              <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công việc, trong đó cần dự kiến về mặt thời gian, nhân lực, vật lực, tài lực.</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36513"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Nội dung kế hoạch nghiên cứu có thể trình bày theo bảng sau </a:t>
            </a:r>
            <a:r>
              <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đây</a:t>
            </a:r>
            <a:r>
              <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8" name="Footer Placeholder 7"/>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4247535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D06C67F-A977-46CC-9A6A-969401DF781A}" type="datetime1">
              <a:rPr lang="en-US" smtClean="0"/>
              <a:t>5/4/2017</a:t>
            </a:fld>
            <a:endParaRPr lang="en-US"/>
          </a:p>
        </p:txBody>
      </p:sp>
      <p:sp>
        <p:nvSpPr>
          <p:cNvPr id="5" name="Slide Number Placeholder 4"/>
          <p:cNvSpPr>
            <a:spLocks noGrp="1"/>
          </p:cNvSpPr>
          <p:nvPr>
            <p:ph type="sldNum" sz="quarter" idx="12"/>
          </p:nvPr>
        </p:nvSpPr>
        <p:spPr/>
        <p:txBody>
          <a:bodyPr/>
          <a:lstStyle/>
          <a:p>
            <a:fld id="{E6CF0B50-A55F-4FB0-B620-583F0007A5C3}" type="slidenum">
              <a:rPr lang="en-US" smtClean="0"/>
              <a:t>3</a:t>
            </a:fld>
            <a:endParaRPr lang="en-US"/>
          </a:p>
        </p:txBody>
      </p:sp>
      <p:sp>
        <p:nvSpPr>
          <p:cNvPr id="6" name="Rectangle 5"/>
          <p:cNvSpPr/>
          <p:nvPr/>
        </p:nvSpPr>
        <p:spPr>
          <a:xfrm>
            <a:off x="685800" y="609600"/>
            <a:ext cx="7696200" cy="4616648"/>
          </a:xfrm>
          <a:prstGeom prst="rect">
            <a:avLst/>
          </a:prstGeom>
        </p:spPr>
        <p:txBody>
          <a:bodyPr wrap="square">
            <a:spAutoFit/>
          </a:bodyPr>
          <a:lstStyle/>
          <a:p>
            <a:pPr algn="just">
              <a:lnSpc>
                <a:spcPct val="150000"/>
              </a:lnSpc>
            </a:pPr>
            <a:r>
              <a:rPr lang="en-US" sz="2800" b="1">
                <a:solidFill>
                  <a:srgbClr val="C00000"/>
                </a:solidFill>
                <a:latin typeface="Times New Roman" pitchFamily="18" charset="0"/>
                <a:cs typeface="Times New Roman" pitchFamily="18" charset="0"/>
              </a:rPr>
              <a:t>N</a:t>
            </a:r>
            <a:r>
              <a:rPr lang="en-US" sz="2800" b="1" smtClean="0">
                <a:solidFill>
                  <a:srgbClr val="C00000"/>
                </a:solidFill>
                <a:latin typeface="Times New Roman" pitchFamily="18" charset="0"/>
                <a:cs typeface="Times New Roman" pitchFamily="18" charset="0"/>
              </a:rPr>
              <a:t>hững </a:t>
            </a:r>
            <a:r>
              <a:rPr lang="en-US" sz="2800" b="1">
                <a:solidFill>
                  <a:srgbClr val="C00000"/>
                </a:solidFill>
                <a:latin typeface="Times New Roman" pitchFamily="18" charset="0"/>
                <a:cs typeface="Times New Roman" pitchFamily="18" charset="0"/>
              </a:rPr>
              <a:t>bước cơ </a:t>
            </a:r>
            <a:r>
              <a:rPr lang="en-US" sz="2800" b="1">
                <a:solidFill>
                  <a:srgbClr val="C00000"/>
                </a:solidFill>
                <a:latin typeface="Times New Roman" pitchFamily="18" charset="0"/>
                <a:cs typeface="Times New Roman" pitchFamily="18" charset="0"/>
              </a:rPr>
              <a:t>bản </a:t>
            </a:r>
            <a:r>
              <a:rPr lang="en-US" sz="2800" b="1" smtClean="0">
                <a:solidFill>
                  <a:srgbClr val="C00000"/>
                </a:solidFill>
                <a:latin typeface="Times New Roman" pitchFamily="18" charset="0"/>
                <a:cs typeface="Times New Roman" pitchFamily="18" charset="0"/>
              </a:rPr>
              <a:t>xây </a:t>
            </a:r>
            <a:r>
              <a:rPr lang="en-US" sz="2800" b="1">
                <a:solidFill>
                  <a:srgbClr val="C00000"/>
                </a:solidFill>
                <a:latin typeface="Times New Roman" pitchFamily="18" charset="0"/>
                <a:cs typeface="Times New Roman" pitchFamily="18" charset="0"/>
              </a:rPr>
              <a:t>dựng một đề tài nghiên cứu đạt </a:t>
            </a:r>
            <a:r>
              <a:rPr lang="en-US" sz="2800" b="1">
                <a:solidFill>
                  <a:srgbClr val="C00000"/>
                </a:solidFill>
                <a:latin typeface="Times New Roman" pitchFamily="18" charset="0"/>
                <a:cs typeface="Times New Roman" pitchFamily="18" charset="0"/>
              </a:rPr>
              <a:t>hiệu </a:t>
            </a:r>
            <a:r>
              <a:rPr lang="en-US" sz="2800" b="1" smtClean="0">
                <a:solidFill>
                  <a:srgbClr val="C00000"/>
                </a:solidFill>
                <a:latin typeface="Times New Roman" pitchFamily="18" charset="0"/>
                <a:cs typeface="Times New Roman" pitchFamily="18" charset="0"/>
              </a:rPr>
              <a:t>quả</a:t>
            </a:r>
            <a:r>
              <a:rPr lang="en-US" sz="2800" b="1">
                <a:solidFill>
                  <a:srgbClr val="C00000"/>
                </a:solidFill>
                <a:latin typeface="Times New Roman" pitchFamily="18" charset="0"/>
                <a:cs typeface="Times New Roman" pitchFamily="18" charset="0"/>
              </a:rPr>
              <a:t>:</a:t>
            </a:r>
            <a:r>
              <a:rPr lang="en-US" sz="2800" b="1" smtClean="0">
                <a:solidFill>
                  <a:srgbClr val="C00000"/>
                </a:solidFill>
                <a:latin typeface="Times New Roman" pitchFamily="18" charset="0"/>
                <a:cs typeface="Times New Roman" pitchFamily="18" charset="0"/>
              </a:rPr>
              <a:t> </a:t>
            </a:r>
          </a:p>
          <a:p>
            <a:pPr>
              <a:lnSpc>
                <a:spcPct val="150000"/>
              </a:lnSpc>
            </a:pPr>
            <a:r>
              <a:rPr lang="en-US" sz="2800" smtClean="0">
                <a:latin typeface="Times New Roman" pitchFamily="18" charset="0"/>
                <a:cs typeface="Times New Roman" pitchFamily="18" charset="0"/>
              </a:rPr>
              <a:t>1</a:t>
            </a:r>
            <a:r>
              <a:rPr lang="en-US" sz="2800">
                <a:latin typeface="Times New Roman" pitchFamily="18" charset="0"/>
                <a:cs typeface="Times New Roman" pitchFamily="18" charset="0"/>
              </a:rPr>
              <a:t>. Lựa chọn đề tài</a:t>
            </a:r>
            <a:br>
              <a:rPr lang="en-US" sz="2800">
                <a:latin typeface="Times New Roman" pitchFamily="18" charset="0"/>
                <a:cs typeface="Times New Roman" pitchFamily="18" charset="0"/>
              </a:rPr>
            </a:br>
            <a:r>
              <a:rPr lang="en-US" sz="2800">
                <a:latin typeface="Times New Roman" pitchFamily="18" charset="0"/>
                <a:cs typeface="Times New Roman" pitchFamily="18" charset="0"/>
              </a:rPr>
              <a:t>2. Lập kế hoạch thực hiện</a:t>
            </a:r>
            <a:br>
              <a:rPr lang="en-US" sz="2800">
                <a:latin typeface="Times New Roman" pitchFamily="18" charset="0"/>
                <a:cs typeface="Times New Roman" pitchFamily="18" charset="0"/>
              </a:rPr>
            </a:br>
            <a:r>
              <a:rPr lang="en-US" sz="2800">
                <a:latin typeface="Times New Roman" pitchFamily="18" charset="0"/>
                <a:cs typeface="Times New Roman" pitchFamily="18" charset="0"/>
              </a:rPr>
              <a:t>3. Đặt vấn đề, xây dựng giả thuyết</a:t>
            </a:r>
            <a:br>
              <a:rPr lang="en-US" sz="2800">
                <a:latin typeface="Times New Roman" pitchFamily="18" charset="0"/>
                <a:cs typeface="Times New Roman" pitchFamily="18" charset="0"/>
              </a:rPr>
            </a:br>
            <a:r>
              <a:rPr lang="en-US" sz="2800">
                <a:latin typeface="Times New Roman" pitchFamily="18" charset="0"/>
                <a:cs typeface="Times New Roman" pitchFamily="18" charset="0"/>
              </a:rPr>
              <a:t>4. Thu thập số liệu, xử lí thông tin</a:t>
            </a:r>
            <a:br>
              <a:rPr lang="en-US" sz="2800">
                <a:latin typeface="Times New Roman" pitchFamily="18" charset="0"/>
                <a:cs typeface="Times New Roman" pitchFamily="18" charset="0"/>
              </a:rPr>
            </a:br>
            <a:r>
              <a:rPr lang="en-US" sz="2800">
                <a:latin typeface="Times New Roman" pitchFamily="18" charset="0"/>
                <a:cs typeface="Times New Roman" pitchFamily="18" charset="0"/>
              </a:rPr>
              <a:t>5. Viết báo cáo kết quả nghiên cứu</a:t>
            </a:r>
          </a:p>
        </p:txBody>
      </p:sp>
      <p:sp>
        <p:nvSpPr>
          <p:cNvPr id="7" name="Footer Placeholder 6"/>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27353876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7AAF070-D7C5-4F12-BF2D-072D27987308}" type="datetime1">
              <a:rPr lang="en-US" smtClean="0"/>
              <a:t>5/4/2017</a:t>
            </a:fld>
            <a:endParaRPr lang="en-US"/>
          </a:p>
        </p:txBody>
      </p:sp>
      <p:sp>
        <p:nvSpPr>
          <p:cNvPr id="5" name="Slide Number Placeholder 4"/>
          <p:cNvSpPr>
            <a:spLocks noGrp="1"/>
          </p:cNvSpPr>
          <p:nvPr>
            <p:ph type="sldNum" sz="quarter" idx="12"/>
          </p:nvPr>
        </p:nvSpPr>
        <p:spPr/>
        <p:txBody>
          <a:bodyPr/>
          <a:lstStyle/>
          <a:p>
            <a:fld id="{E6CF0B50-A55F-4FB0-B620-583F0007A5C3}" type="slidenum">
              <a:rPr lang="en-US" smtClean="0"/>
              <a:t>30</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Footer Placeholder 6"/>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1409382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DB9533-E524-46B3-ACD7-CE700E44C08B}" type="datetime1">
              <a:rPr lang="en-US" smtClean="0"/>
              <a:t>5/4/2017</a:t>
            </a:fld>
            <a:endParaRPr lang="en-US"/>
          </a:p>
        </p:txBody>
      </p:sp>
      <p:sp>
        <p:nvSpPr>
          <p:cNvPr id="5" name="Slide Number Placeholder 4"/>
          <p:cNvSpPr>
            <a:spLocks noGrp="1"/>
          </p:cNvSpPr>
          <p:nvPr>
            <p:ph type="sldNum" sz="quarter" idx="12"/>
          </p:nvPr>
        </p:nvSpPr>
        <p:spPr/>
        <p:txBody>
          <a:bodyPr/>
          <a:lstStyle/>
          <a:p>
            <a:fld id="{E6CF0B50-A55F-4FB0-B620-583F0007A5C3}" type="slidenum">
              <a:rPr lang="en-US" smtClean="0"/>
              <a:t>4</a:t>
            </a:fld>
            <a:endParaRPr lang="en-US"/>
          </a:p>
        </p:txBody>
      </p:sp>
      <p:sp>
        <p:nvSpPr>
          <p:cNvPr id="6" name="Rectangle 5"/>
          <p:cNvSpPr/>
          <p:nvPr/>
        </p:nvSpPr>
        <p:spPr>
          <a:xfrm>
            <a:off x="838200" y="914400"/>
            <a:ext cx="7543800" cy="2154436"/>
          </a:xfrm>
          <a:prstGeom prst="rect">
            <a:avLst/>
          </a:prstGeom>
        </p:spPr>
        <p:txBody>
          <a:bodyPr wrap="square">
            <a:spAutoFit/>
          </a:bodyPr>
          <a:lstStyle/>
          <a:p>
            <a:pPr algn="ctr"/>
            <a:r>
              <a:rPr lang="en-US" sz="2400" b="1" smtClean="0">
                <a:solidFill>
                  <a:srgbClr val="C00000"/>
                </a:solidFill>
                <a:latin typeface="Times New Roman" pitchFamily="18" charset="0"/>
                <a:cs typeface="Times New Roman" pitchFamily="18" charset="0"/>
              </a:rPr>
              <a:t>Lựa </a:t>
            </a:r>
            <a:r>
              <a:rPr lang="en-US" sz="2400" b="1">
                <a:solidFill>
                  <a:srgbClr val="C00000"/>
                </a:solidFill>
                <a:latin typeface="Times New Roman" pitchFamily="18" charset="0"/>
                <a:cs typeface="Times New Roman" pitchFamily="18" charset="0"/>
              </a:rPr>
              <a:t>chọn </a:t>
            </a:r>
            <a:r>
              <a:rPr lang="en-US" sz="2400" b="1">
                <a:solidFill>
                  <a:srgbClr val="C00000"/>
                </a:solidFill>
                <a:latin typeface="Times New Roman" pitchFamily="18" charset="0"/>
                <a:cs typeface="Times New Roman" pitchFamily="18" charset="0"/>
              </a:rPr>
              <a:t>đề </a:t>
            </a:r>
            <a:r>
              <a:rPr lang="en-US" sz="2400" b="1" smtClean="0">
                <a:solidFill>
                  <a:srgbClr val="C00000"/>
                </a:solidFill>
                <a:latin typeface="Times New Roman" pitchFamily="18" charset="0"/>
                <a:cs typeface="Times New Roman" pitchFamily="18" charset="0"/>
              </a:rPr>
              <a:t>tài</a:t>
            </a:r>
          </a:p>
          <a:p>
            <a:pPr algn="just"/>
            <a:r>
              <a:rPr lang="en-US" sz="2200">
                <a:latin typeface="Times New Roman" pitchFamily="18" charset="0"/>
                <a:cs typeface="Times New Roman" pitchFamily="18" charset="0"/>
              </a:rPr>
              <a:t/>
            </a:r>
            <a:br>
              <a:rPr lang="en-US" sz="2200">
                <a:latin typeface="Times New Roman" pitchFamily="18" charset="0"/>
                <a:cs typeface="Times New Roman" pitchFamily="18" charset="0"/>
              </a:rPr>
            </a:br>
            <a:r>
              <a:rPr lang="en-US" sz="2200" smtClean="0">
                <a:latin typeface="Times New Roman" pitchFamily="18" charset="0"/>
                <a:cs typeface="Times New Roman" pitchFamily="18" charset="0"/>
              </a:rPr>
              <a:t>Đối </a:t>
            </a:r>
            <a:r>
              <a:rPr lang="en-US" sz="2200">
                <a:latin typeface="Times New Roman" pitchFamily="18" charset="0"/>
                <a:cs typeface="Times New Roman" pitchFamily="18" charset="0"/>
              </a:rPr>
              <a:t>với nhà nghiên cứu, các đề tài thường được lựa chọn qua kinh nghiệm và kiến thức tích luỹ được, đặt trong bối cảnh yêu cầu về mặt chuyên môn, quản lí hoặc nhu cầu thực tế của xã hội</a:t>
            </a:r>
            <a:r>
              <a:rPr lang="en-US" sz="2200">
                <a:latin typeface="Times New Roman" pitchFamily="18" charset="0"/>
                <a:cs typeface="Times New Roman" pitchFamily="18" charset="0"/>
              </a:rPr>
              <a:t>. </a:t>
            </a:r>
            <a:endParaRPr lang="en-US" sz="2200" smtClean="0">
              <a:latin typeface="Times New Roman" pitchFamily="18" charset="0"/>
              <a:cs typeface="Times New Roman" pitchFamily="18" charset="0"/>
            </a:endParaRPr>
          </a:p>
          <a:p>
            <a:pPr algn="just"/>
            <a:endParaRPr lang="en-US" sz="2200">
              <a:latin typeface="Times New Roman" pitchFamily="18" charset="0"/>
              <a:cs typeface="Times New Roman" pitchFamily="18" charset="0"/>
            </a:endParaRPr>
          </a:p>
        </p:txBody>
      </p:sp>
      <p:sp>
        <p:nvSpPr>
          <p:cNvPr id="7" name="Footer Placeholder 6"/>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2724767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9659" y="228600"/>
            <a:ext cx="8382000" cy="1200329"/>
          </a:xfrm>
          <a:prstGeom prst="rect">
            <a:avLst/>
          </a:prstGeom>
          <a:noFill/>
        </p:spPr>
        <p:txBody>
          <a:bodyPr wrap="square" rtlCol="0">
            <a:spAutoFit/>
          </a:bodyPr>
          <a:lstStyle/>
          <a:p>
            <a:pPr algn="just"/>
            <a:r>
              <a:rPr lang="en-US" sz="2400" b="1">
                <a:solidFill>
                  <a:srgbClr val="0070C0"/>
                </a:solidFill>
              </a:rPr>
              <a:t>Các “vấn đề” </a:t>
            </a:r>
            <a:r>
              <a:rPr lang="en-US" sz="2400" b="1" smtClean="0">
                <a:solidFill>
                  <a:srgbClr val="0070C0"/>
                </a:solidFill>
              </a:rPr>
              <a:t>nghiên cứu </a:t>
            </a:r>
            <a:r>
              <a:rPr lang="en-US" sz="2400" b="1">
                <a:solidFill>
                  <a:srgbClr val="0070C0"/>
                </a:solidFill>
              </a:rPr>
              <a:t>khoa học thường được hình thành trong các tình huống sau:</a:t>
            </a:r>
          </a:p>
          <a:p>
            <a:pPr algn="just"/>
            <a:endParaRPr lang="en-US" sz="2400" b="1">
              <a:solidFill>
                <a:srgbClr val="0070C0"/>
              </a:solidFill>
            </a:endParaRPr>
          </a:p>
        </p:txBody>
      </p:sp>
      <p:sp>
        <p:nvSpPr>
          <p:cNvPr id="5" name="TextBox 4"/>
          <p:cNvSpPr txBox="1"/>
          <p:nvPr/>
        </p:nvSpPr>
        <p:spPr>
          <a:xfrm>
            <a:off x="479659" y="1287244"/>
            <a:ext cx="7941643" cy="4832092"/>
          </a:xfrm>
          <a:prstGeom prst="rect">
            <a:avLst/>
          </a:prstGeom>
          <a:noFill/>
        </p:spPr>
        <p:txBody>
          <a:bodyPr wrap="square" rtlCol="0">
            <a:spAutoFit/>
          </a:bodyPr>
          <a:lstStyle/>
          <a:p>
            <a:pPr marL="285750" indent="-285750" algn="just">
              <a:buFont typeface="Wingdings" pitchFamily="2" charset="2"/>
              <a:buChar char="v"/>
            </a:pPr>
            <a:r>
              <a:rPr lang="en-US" sz="2200" i="1" smtClean="0">
                <a:latin typeface="Times New Roman" pitchFamily="18" charset="0"/>
                <a:cs typeface="Times New Roman" pitchFamily="18" charset="0"/>
              </a:rPr>
              <a:t>Qua quá </a:t>
            </a:r>
            <a:r>
              <a:rPr lang="en-US" sz="2200" i="1">
                <a:latin typeface="Times New Roman" pitchFamily="18" charset="0"/>
                <a:cs typeface="Times New Roman" pitchFamily="18" charset="0"/>
              </a:rPr>
              <a:t>trình nghiên cứu, đọc và thu thập tài liệu </a:t>
            </a:r>
            <a:r>
              <a:rPr lang="en-US" sz="2200" i="1" smtClean="0">
                <a:latin typeface="Times New Roman" pitchFamily="18" charset="0"/>
                <a:cs typeface="Times New Roman" pitchFamily="18" charset="0"/>
              </a:rPr>
              <a:t>ta </a:t>
            </a:r>
            <a:r>
              <a:rPr lang="en-US" sz="2200" i="1">
                <a:latin typeface="Times New Roman" pitchFamily="18" charset="0"/>
                <a:cs typeface="Times New Roman" pitchFamily="18" charset="0"/>
              </a:rPr>
              <a:t>phát hiện </a:t>
            </a:r>
            <a:r>
              <a:rPr lang="en-US" sz="2200" i="1" smtClean="0">
                <a:latin typeface="Times New Roman" pitchFamily="18" charset="0"/>
                <a:cs typeface="Times New Roman" pitchFamily="18" charset="0"/>
              </a:rPr>
              <a:t>ra các </a:t>
            </a:r>
            <a:r>
              <a:rPr lang="en-US" sz="2200" i="1">
                <a:latin typeface="Times New Roman" pitchFamily="18" charset="0"/>
                <a:cs typeface="Times New Roman" pitchFamily="18" charset="0"/>
              </a:rPr>
              <a:t>“</a:t>
            </a:r>
            <a:r>
              <a:rPr lang="en-US" sz="2200" i="1" smtClean="0">
                <a:latin typeface="Times New Roman" pitchFamily="18" charset="0"/>
                <a:cs typeface="Times New Roman" pitchFamily="18" charset="0"/>
              </a:rPr>
              <a:t>vấn đề</a:t>
            </a:r>
            <a:r>
              <a:rPr lang="en-US" sz="2200" i="1">
                <a:latin typeface="Times New Roman" pitchFamily="18" charset="0"/>
                <a:cs typeface="Times New Roman" pitchFamily="18" charset="0"/>
              </a:rPr>
              <a:t>” </a:t>
            </a:r>
            <a:r>
              <a:rPr lang="en-US" sz="2200" i="1" smtClean="0">
                <a:latin typeface="Times New Roman" pitchFamily="18" charset="0"/>
                <a:cs typeface="Times New Roman" pitchFamily="18" charset="0"/>
              </a:rPr>
              <a:t>cần  nghiên cứu, các câu hỏi cần được giải đáp.  </a:t>
            </a:r>
          </a:p>
          <a:p>
            <a:pPr marL="285750" indent="-285750" algn="just">
              <a:buFont typeface="Wingdings" pitchFamily="2" charset="2"/>
              <a:buChar char="v"/>
            </a:pPr>
            <a:endParaRPr lang="en-US" sz="2200" smtClean="0">
              <a:latin typeface="Times New Roman" pitchFamily="18" charset="0"/>
              <a:cs typeface="Times New Roman" pitchFamily="18" charset="0"/>
            </a:endParaRPr>
          </a:p>
          <a:p>
            <a:pPr algn="just"/>
            <a:r>
              <a:rPr lang="en-US" sz="2200" smtClean="0">
                <a:latin typeface="Times New Roman" pitchFamily="18" charset="0"/>
                <a:cs typeface="Times New Roman" pitchFamily="18" charset="0"/>
              </a:rPr>
              <a:t>Ví dụ: Nguyên nhân của BREXIT là gì? Tác động của nó như thế nào đến UK và EU?</a:t>
            </a:r>
          </a:p>
          <a:p>
            <a:pPr marL="285750" indent="-285750" algn="just">
              <a:buFont typeface="Wingdings" pitchFamily="2" charset="2"/>
              <a:buChar char="v"/>
            </a:pPr>
            <a:endParaRPr lang="en-US" sz="2200">
              <a:latin typeface="Times New Roman" pitchFamily="18" charset="0"/>
              <a:cs typeface="Times New Roman" pitchFamily="18" charset="0"/>
            </a:endParaRPr>
          </a:p>
          <a:p>
            <a:pPr marL="285750" indent="-285750" algn="just">
              <a:buFont typeface="Wingdings" pitchFamily="2" charset="2"/>
              <a:buChar char="v"/>
            </a:pPr>
            <a:r>
              <a:rPr lang="en-US" sz="2200" i="1" smtClean="0">
                <a:latin typeface="Times New Roman" pitchFamily="18" charset="0"/>
                <a:cs typeface="Times New Roman" pitchFamily="18" charset="0"/>
              </a:rPr>
              <a:t>Đôi </a:t>
            </a:r>
            <a:r>
              <a:rPr lang="en-US" sz="2200" i="1">
                <a:latin typeface="Times New Roman" pitchFamily="18" charset="0"/>
                <a:cs typeface="Times New Roman" pitchFamily="18" charset="0"/>
              </a:rPr>
              <a:t>khi </a:t>
            </a:r>
            <a:r>
              <a:rPr lang="en-US" sz="2200" i="1" smtClean="0">
                <a:latin typeface="Times New Roman" pitchFamily="18" charset="0"/>
                <a:cs typeface="Times New Roman" pitchFamily="18" charset="0"/>
              </a:rPr>
              <a:t>người nghiên </a:t>
            </a:r>
            <a:r>
              <a:rPr lang="en-US" sz="2200" i="1">
                <a:latin typeface="Times New Roman" pitchFamily="18" charset="0"/>
                <a:cs typeface="Times New Roman" pitchFamily="18" charset="0"/>
              </a:rPr>
              <a:t>cứu thấy một điều gì đó chưa rõ trong những nghiên cứu trước và muốn chứng minh lại. </a:t>
            </a:r>
            <a:endParaRPr lang="en-US" sz="2200" i="1" smtClean="0">
              <a:latin typeface="Times New Roman" pitchFamily="18" charset="0"/>
              <a:cs typeface="Times New Roman" pitchFamily="18" charset="0"/>
            </a:endParaRPr>
          </a:p>
          <a:p>
            <a:pPr algn="just"/>
            <a:endParaRPr lang="en-US" sz="2200">
              <a:latin typeface="Times New Roman" pitchFamily="18" charset="0"/>
              <a:cs typeface="Times New Roman" pitchFamily="18" charset="0"/>
            </a:endParaRPr>
          </a:p>
          <a:p>
            <a:pPr algn="just"/>
            <a:r>
              <a:rPr lang="en-US" sz="2200" smtClean="0">
                <a:latin typeface="Times New Roman" pitchFamily="18" charset="0"/>
                <a:cs typeface="Times New Roman" pitchFamily="18" charset="0"/>
              </a:rPr>
              <a:t>Ví dụ: 1 nghiên cứu trước cho rằng lương thấp là yếu tố gây nên hiện tượng nghỉ việc hàng loạt tại công ty A, nhưng theo tác giả, môi trường làm việc không tốt tại công ty A mới chính là yếu tố gây nên hiện tượng trên.</a:t>
            </a:r>
            <a:endParaRPr lang="en-US" sz="2200">
              <a:latin typeface="Times New Roman" pitchFamily="18" charset="0"/>
              <a:cs typeface="Times New Roman" pitchFamily="18" charset="0"/>
            </a:endParaRPr>
          </a:p>
          <a:p>
            <a:pPr algn="just"/>
            <a:endParaRPr lang="en-US" sz="220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027FAB9C-8D8D-47FE-9254-072FE3D4F485}" type="datetime1">
              <a:rPr lang="en-US" smtClean="0"/>
              <a:t>5/4/2017</a:t>
            </a:fld>
            <a:endParaRPr lang="en-US"/>
          </a:p>
        </p:txBody>
      </p:sp>
      <p:sp>
        <p:nvSpPr>
          <p:cNvPr id="3" name="Slide Number Placeholder 2"/>
          <p:cNvSpPr>
            <a:spLocks noGrp="1"/>
          </p:cNvSpPr>
          <p:nvPr>
            <p:ph type="sldNum" sz="quarter" idx="12"/>
          </p:nvPr>
        </p:nvSpPr>
        <p:spPr/>
        <p:txBody>
          <a:bodyPr/>
          <a:lstStyle/>
          <a:p>
            <a:fld id="{E6CF0B50-A55F-4FB0-B620-583F0007A5C3}" type="slidenum">
              <a:rPr lang="en-US" smtClean="0"/>
              <a:t>5</a:t>
            </a:fld>
            <a:endParaRPr lang="en-US"/>
          </a:p>
        </p:txBody>
      </p:sp>
      <p:sp>
        <p:nvSpPr>
          <p:cNvPr id="6" name="Footer Placeholder 5"/>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2706314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8417" y="609600"/>
            <a:ext cx="7315200" cy="4893647"/>
          </a:xfrm>
          <a:prstGeom prst="rect">
            <a:avLst/>
          </a:prstGeom>
          <a:noFill/>
        </p:spPr>
        <p:txBody>
          <a:bodyPr wrap="square" rtlCol="0">
            <a:spAutoFit/>
          </a:bodyPr>
          <a:lstStyle/>
          <a:p>
            <a:pPr marL="285750" indent="-285750" algn="just">
              <a:buFont typeface="Wingdings" pitchFamily="2" charset="2"/>
              <a:buChar char="v"/>
            </a:pPr>
            <a:r>
              <a:rPr lang="en-US" sz="2400" i="1">
                <a:latin typeface="Times New Roman" pitchFamily="18" charset="0"/>
                <a:cs typeface="Times New Roman" pitchFamily="18" charset="0"/>
              </a:rPr>
              <a:t>N</a:t>
            </a:r>
            <a:r>
              <a:rPr lang="en-US" sz="2400" i="1" smtClean="0">
                <a:latin typeface="Times New Roman" pitchFamily="18" charset="0"/>
                <a:cs typeface="Times New Roman" pitchFamily="18" charset="0"/>
              </a:rPr>
              <a:t>hững </a:t>
            </a:r>
            <a:r>
              <a:rPr lang="en-US" sz="2400" i="1">
                <a:latin typeface="Times New Roman" pitchFamily="18" charset="0"/>
                <a:cs typeface="Times New Roman" pitchFamily="18" charset="0"/>
              </a:rPr>
              <a:t>bất đồng, tranh cải </a:t>
            </a:r>
            <a:r>
              <a:rPr lang="en-US" sz="2400" i="1" smtClean="0">
                <a:latin typeface="Times New Roman" pitchFamily="18" charset="0"/>
                <a:cs typeface="Times New Roman" pitchFamily="18" charset="0"/>
              </a:rPr>
              <a:t>và tranh </a:t>
            </a:r>
            <a:r>
              <a:rPr lang="en-US" sz="2400" i="1">
                <a:latin typeface="Times New Roman" pitchFamily="18" charset="0"/>
                <a:cs typeface="Times New Roman" pitchFamily="18" charset="0"/>
              </a:rPr>
              <a:t>luận khoa học </a:t>
            </a:r>
            <a:r>
              <a:rPr lang="en-US" sz="2400" i="1" smtClean="0">
                <a:latin typeface="Times New Roman" pitchFamily="18" charset="0"/>
                <a:cs typeface="Times New Roman" pitchFamily="18" charset="0"/>
              </a:rPr>
              <a:t>tại </a:t>
            </a:r>
            <a:r>
              <a:rPr lang="en-US" sz="2400" i="1">
                <a:latin typeface="Times New Roman" pitchFamily="18" charset="0"/>
                <a:cs typeface="Times New Roman" pitchFamily="18" charset="0"/>
              </a:rPr>
              <a:t>các hội nghị chuyên đề, báo cáo khoa học, kỹ </a:t>
            </a:r>
            <a:r>
              <a:rPr lang="en-US" sz="2400" i="1" smtClean="0">
                <a:latin typeface="Times New Roman" pitchFamily="18" charset="0"/>
                <a:cs typeface="Times New Roman" pitchFamily="18" charset="0"/>
              </a:rPr>
              <a:t>thuật....cho thấy những </a:t>
            </a:r>
            <a:r>
              <a:rPr lang="en-US" sz="2400" i="1">
                <a:latin typeface="Times New Roman" pitchFamily="18" charset="0"/>
                <a:cs typeface="Times New Roman" pitchFamily="18" charset="0"/>
              </a:rPr>
              <a:t>mặt yếu, mặt hạn chế của “</a:t>
            </a:r>
            <a:r>
              <a:rPr lang="en-US" sz="2400" i="1" smtClean="0">
                <a:latin typeface="Times New Roman" pitchFamily="18" charset="0"/>
                <a:cs typeface="Times New Roman" pitchFamily="18" charset="0"/>
              </a:rPr>
              <a:t>vấn đề</a:t>
            </a:r>
            <a:r>
              <a:rPr lang="en-US" sz="2400" i="1">
                <a:latin typeface="Times New Roman" pitchFamily="18" charset="0"/>
                <a:cs typeface="Times New Roman" pitchFamily="18" charset="0"/>
              </a:rPr>
              <a:t>” </a:t>
            </a:r>
            <a:r>
              <a:rPr lang="en-US" sz="2400" i="1" smtClean="0">
                <a:latin typeface="Times New Roman" pitchFamily="18" charset="0"/>
                <a:cs typeface="Times New Roman" pitchFamily="18" charset="0"/>
              </a:rPr>
              <a:t>cần tiếp tục đi sâu nghiên cứu. </a:t>
            </a:r>
          </a:p>
          <a:p>
            <a:pPr algn="just"/>
            <a:endParaRPr lang="en-US" sz="2400" smtClean="0">
              <a:latin typeface="Times New Roman" pitchFamily="18" charset="0"/>
              <a:cs typeface="Times New Roman" pitchFamily="18" charset="0"/>
            </a:endParaRPr>
          </a:p>
          <a:p>
            <a:pPr algn="just"/>
            <a:r>
              <a:rPr lang="en-US" sz="2400" b="1" smtClean="0">
                <a:latin typeface="Times New Roman" pitchFamily="18" charset="0"/>
                <a:cs typeface="Times New Roman" pitchFamily="18" charset="0"/>
              </a:rPr>
              <a:t>Ví dụ: </a:t>
            </a:r>
            <a:endParaRPr lang="en-US" sz="2400" b="1" smtClean="0">
              <a:latin typeface="Times New Roman" pitchFamily="18" charset="0"/>
              <a:cs typeface="Times New Roman" pitchFamily="18" charset="0"/>
            </a:endParaRPr>
          </a:p>
          <a:p>
            <a:pPr algn="just"/>
            <a:endParaRPr lang="en-US" sz="2400" smtClean="0">
              <a:latin typeface="Times New Roman" pitchFamily="18" charset="0"/>
              <a:cs typeface="Times New Roman" pitchFamily="18" charset="0"/>
            </a:endParaRPr>
          </a:p>
          <a:p>
            <a:pPr algn="just"/>
            <a:r>
              <a:rPr lang="en-US" sz="2400" smtClean="0">
                <a:latin typeface="Times New Roman" pitchFamily="18" charset="0"/>
                <a:cs typeface="Times New Roman" pitchFamily="18" charset="0"/>
              </a:rPr>
              <a:t>Vì sao sinh viên chưa tích cực học tập? Vì sao sinh viên bỏ học? </a:t>
            </a:r>
          </a:p>
          <a:p>
            <a:pPr algn="just"/>
            <a:endParaRPr lang="en-US" sz="2400">
              <a:latin typeface="Times New Roman" pitchFamily="18" charset="0"/>
              <a:cs typeface="Times New Roman" pitchFamily="18" charset="0"/>
            </a:endParaRPr>
          </a:p>
          <a:p>
            <a:pPr algn="just"/>
            <a:r>
              <a:rPr lang="en-US" sz="2400" smtClean="0">
                <a:latin typeface="Times New Roman" pitchFamily="18" charset="0"/>
                <a:cs typeface="Times New Roman" pitchFamily="18" charset="0"/>
              </a:rPr>
              <a:t>Hay vì sao sinh viên tốt nghiệp khi ra làm việc phải luôn trải qua quá trình đào tạo lại của các doanh nghiệp?</a:t>
            </a:r>
            <a:endParaRPr lang="en-US" sz="2400">
              <a:latin typeface="Times New Roman" pitchFamily="18" charset="0"/>
              <a:cs typeface="Times New Roman" pitchFamily="18" charset="0"/>
            </a:endParaRPr>
          </a:p>
          <a:p>
            <a:pPr algn="just"/>
            <a:endParaRPr lang="en-US" sz="240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BF622EC8-D019-4DA7-8BEE-865795A9A862}" type="datetime1">
              <a:rPr lang="en-US" smtClean="0"/>
              <a:t>5/4/2017</a:t>
            </a:fld>
            <a:endParaRPr lang="en-US"/>
          </a:p>
        </p:txBody>
      </p:sp>
      <p:sp>
        <p:nvSpPr>
          <p:cNvPr id="3" name="Slide Number Placeholder 2"/>
          <p:cNvSpPr>
            <a:spLocks noGrp="1"/>
          </p:cNvSpPr>
          <p:nvPr>
            <p:ph type="sldNum" sz="quarter" idx="12"/>
          </p:nvPr>
        </p:nvSpPr>
        <p:spPr/>
        <p:txBody>
          <a:bodyPr/>
          <a:lstStyle/>
          <a:p>
            <a:fld id="{E6CF0B50-A55F-4FB0-B620-583F0007A5C3}" type="slidenum">
              <a:rPr lang="en-US" smtClean="0"/>
              <a:t>6</a:t>
            </a:fld>
            <a:endParaRPr lang="en-US"/>
          </a:p>
        </p:txBody>
      </p:sp>
      <p:sp>
        <p:nvSpPr>
          <p:cNvPr id="5" name="Footer Placeholder 4"/>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3413895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533400"/>
            <a:ext cx="7924800" cy="5324535"/>
          </a:xfrm>
          <a:prstGeom prst="rect">
            <a:avLst/>
          </a:prstGeom>
          <a:noFill/>
        </p:spPr>
        <p:txBody>
          <a:bodyPr wrap="square" rtlCol="0">
            <a:spAutoFit/>
          </a:bodyPr>
          <a:lstStyle/>
          <a:p>
            <a:pPr marL="285750" indent="-285750" algn="just">
              <a:buFont typeface="Wingdings" pitchFamily="2" charset="2"/>
              <a:buChar char="v"/>
            </a:pPr>
            <a:r>
              <a:rPr lang="en-US" sz="2000" i="1" smtClean="0">
                <a:latin typeface="Times New Roman" pitchFamily="18" charset="0"/>
                <a:cs typeface="Times New Roman" pitchFamily="18" charset="0"/>
              </a:rPr>
              <a:t>Trong </a:t>
            </a:r>
            <a:r>
              <a:rPr lang="en-US" sz="2000" i="1">
                <a:latin typeface="Times New Roman" pitchFamily="18" charset="0"/>
                <a:cs typeface="Times New Roman" pitchFamily="18" charset="0"/>
              </a:rPr>
              <a:t>mối quan hệ giữa con người với con người, con người với tự nhiên, qua hoạt động thực tế </a:t>
            </a:r>
            <a:r>
              <a:rPr lang="en-US" sz="2000" i="1" smtClean="0">
                <a:latin typeface="Times New Roman" pitchFamily="18" charset="0"/>
                <a:cs typeface="Times New Roman" pitchFamily="18" charset="0"/>
              </a:rPr>
              <a:t>lao động </a:t>
            </a:r>
            <a:r>
              <a:rPr lang="en-US" sz="2000" i="1">
                <a:latin typeface="Times New Roman" pitchFamily="18" charset="0"/>
                <a:cs typeface="Times New Roman" pitchFamily="18" charset="0"/>
              </a:rPr>
              <a:t>sản xuất, yêu cầu kỹ thuật, mối quan hệ trong xã hội, cư xử, … làm cho con người không ngừng </a:t>
            </a:r>
            <a:r>
              <a:rPr lang="en-US" sz="2000" i="1" smtClean="0">
                <a:latin typeface="Times New Roman" pitchFamily="18" charset="0"/>
                <a:cs typeface="Times New Roman" pitchFamily="18" charset="0"/>
              </a:rPr>
              <a:t>tìm tòi</a:t>
            </a:r>
            <a:r>
              <a:rPr lang="en-US" sz="2000" i="1">
                <a:latin typeface="Times New Roman" pitchFamily="18" charset="0"/>
                <a:cs typeface="Times New Roman" pitchFamily="18" charset="0"/>
              </a:rPr>
              <a:t>, sáng tạo ra những sản phẩm tốt hơn nhằm phục vụ cho nhu cầu đời sống con người trong xã hội</a:t>
            </a:r>
            <a:r>
              <a:rPr lang="en-US" sz="2000" i="1" smtClean="0">
                <a:latin typeface="Times New Roman" pitchFamily="18" charset="0"/>
                <a:cs typeface="Times New Roman" pitchFamily="18" charset="0"/>
              </a:rPr>
              <a:t>. </a:t>
            </a:r>
          </a:p>
          <a:p>
            <a:pPr algn="just"/>
            <a:endParaRPr lang="en-US" sz="2000">
              <a:latin typeface="Times New Roman" pitchFamily="18" charset="0"/>
              <a:cs typeface="Times New Roman" pitchFamily="18" charset="0"/>
            </a:endParaRPr>
          </a:p>
          <a:p>
            <a:pPr algn="just"/>
            <a:r>
              <a:rPr lang="en-US" sz="2000" b="1" smtClean="0">
                <a:latin typeface="Times New Roman" pitchFamily="18" charset="0"/>
                <a:cs typeface="Times New Roman" pitchFamily="18" charset="0"/>
              </a:rPr>
              <a:t>Ví dụ: </a:t>
            </a:r>
          </a:p>
          <a:p>
            <a:pPr algn="just"/>
            <a:endParaRPr lang="en-US" sz="2000">
              <a:latin typeface="Times New Roman" pitchFamily="18" charset="0"/>
              <a:cs typeface="Times New Roman" pitchFamily="18" charset="0"/>
            </a:endParaRPr>
          </a:p>
          <a:p>
            <a:pPr algn="just"/>
            <a:r>
              <a:rPr lang="en-US" sz="2000" smtClean="0">
                <a:latin typeface="Times New Roman" pitchFamily="18" charset="0"/>
                <a:cs typeface="Times New Roman" pitchFamily="18" charset="0"/>
              </a:rPr>
              <a:t>Nghiên cứu về các yếu tố tác động đến hành vi mua sắm mặt hàng máy nước nóng trực tiếp của các cặp vợ chồng trẻ trong độ tuổi từ 22 đến 35?</a:t>
            </a:r>
          </a:p>
          <a:p>
            <a:pPr algn="just"/>
            <a:endParaRPr lang="en-US" sz="2000">
              <a:latin typeface="Times New Roman" pitchFamily="18" charset="0"/>
              <a:cs typeface="Times New Roman" pitchFamily="18" charset="0"/>
            </a:endParaRPr>
          </a:p>
          <a:p>
            <a:pPr algn="just"/>
            <a:r>
              <a:rPr lang="en-US" sz="2000" smtClean="0">
                <a:latin typeface="Times New Roman" pitchFamily="18" charset="0"/>
                <a:cs typeface="Times New Roman" pitchFamily="18" charset="0"/>
              </a:rPr>
              <a:t>Hay nghiên cứu những yếu tố tác động đến việc lựa chọn mặt hàng sữa bột trẻ em của các ông bố và bà mẹ trẻ?</a:t>
            </a:r>
          </a:p>
          <a:p>
            <a:pPr algn="just"/>
            <a:endParaRPr lang="en-US" sz="2000">
              <a:latin typeface="Times New Roman" pitchFamily="18" charset="0"/>
              <a:cs typeface="Times New Roman" pitchFamily="18" charset="0"/>
            </a:endParaRPr>
          </a:p>
          <a:p>
            <a:pPr algn="just"/>
            <a:r>
              <a:rPr lang="en-US" sz="2000" smtClean="0">
                <a:latin typeface="Times New Roman" pitchFamily="18" charset="0"/>
                <a:cs typeface="Times New Roman" pitchFamily="18" charset="0"/>
              </a:rPr>
              <a:t>Hay nghiên cứu các yếu tố tác động đến việc chọn trường của phụ huynh và học sinh trong mùa tuyển sinh đại học?</a:t>
            </a:r>
            <a:endParaRPr lang="en-US" sz="2000">
              <a:latin typeface="Times New Roman" pitchFamily="18" charset="0"/>
              <a:cs typeface="Times New Roman" pitchFamily="18" charset="0"/>
            </a:endParaRPr>
          </a:p>
          <a:p>
            <a:pPr algn="just"/>
            <a:endParaRPr lang="en-US" sz="200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8D9E4E4F-DF7A-4197-8780-A89D579F951F}" type="datetime1">
              <a:rPr lang="en-US" smtClean="0"/>
              <a:t>5/4/2017</a:t>
            </a:fld>
            <a:endParaRPr lang="en-US"/>
          </a:p>
        </p:txBody>
      </p:sp>
      <p:sp>
        <p:nvSpPr>
          <p:cNvPr id="3" name="Slide Number Placeholder 2"/>
          <p:cNvSpPr>
            <a:spLocks noGrp="1"/>
          </p:cNvSpPr>
          <p:nvPr>
            <p:ph type="sldNum" sz="quarter" idx="12"/>
          </p:nvPr>
        </p:nvSpPr>
        <p:spPr/>
        <p:txBody>
          <a:bodyPr/>
          <a:lstStyle/>
          <a:p>
            <a:fld id="{E6CF0B50-A55F-4FB0-B620-583F0007A5C3}" type="slidenum">
              <a:rPr lang="en-US" smtClean="0"/>
              <a:t>7</a:t>
            </a:fld>
            <a:endParaRPr lang="en-US"/>
          </a:p>
        </p:txBody>
      </p:sp>
      <p:sp>
        <p:nvSpPr>
          <p:cNvPr id="5" name="Footer Placeholder 4"/>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2720015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232223"/>
            <a:ext cx="7467600" cy="3816429"/>
          </a:xfrm>
          <a:prstGeom prst="rect">
            <a:avLst/>
          </a:prstGeom>
          <a:noFill/>
        </p:spPr>
        <p:txBody>
          <a:bodyPr wrap="square" rtlCol="0">
            <a:spAutoFit/>
          </a:bodyPr>
          <a:lstStyle/>
          <a:p>
            <a:pPr marL="285750" indent="-285750" algn="just">
              <a:buFont typeface="Wingdings" pitchFamily="2" charset="2"/>
              <a:buChar char="v"/>
            </a:pPr>
            <a:r>
              <a:rPr lang="en-US" sz="2200" i="1" smtClean="0">
                <a:latin typeface="Times New Roman" pitchFamily="18" charset="0"/>
                <a:cs typeface="Times New Roman" pitchFamily="18" charset="0"/>
              </a:rPr>
              <a:t>“</a:t>
            </a:r>
            <a:r>
              <a:rPr lang="en-US" sz="2200" i="1">
                <a:latin typeface="Times New Roman" pitchFamily="18" charset="0"/>
                <a:cs typeface="Times New Roman" pitchFamily="18" charset="0"/>
              </a:rPr>
              <a:t>Vấn đề” nghiên cứu cũng được hình thành qua những thông tin bức xúc, lời nói phàn nàn nghe đượcqua các cuộc nói chuyện từ những người xung quanh mà chưa giải thích, giải quyết được “vấn đề” nào đó</a:t>
            </a:r>
            <a:r>
              <a:rPr lang="en-US" sz="2200" i="1" smtClean="0">
                <a:latin typeface="Times New Roman" pitchFamily="18" charset="0"/>
                <a:cs typeface="Times New Roman" pitchFamily="18" charset="0"/>
              </a:rPr>
              <a:t>.</a:t>
            </a:r>
          </a:p>
          <a:p>
            <a:pPr algn="just"/>
            <a:endParaRPr lang="en-US" sz="2200">
              <a:latin typeface="Times New Roman" pitchFamily="18" charset="0"/>
              <a:cs typeface="Times New Roman" pitchFamily="18" charset="0"/>
            </a:endParaRPr>
          </a:p>
          <a:p>
            <a:pPr algn="just"/>
            <a:r>
              <a:rPr lang="en-US" sz="2200" b="1" smtClean="0">
                <a:latin typeface="Times New Roman" pitchFamily="18" charset="0"/>
                <a:cs typeface="Times New Roman" pitchFamily="18" charset="0"/>
              </a:rPr>
              <a:t>Ví dụ: </a:t>
            </a:r>
          </a:p>
          <a:p>
            <a:pPr algn="just"/>
            <a:endParaRPr lang="en-US" sz="2200">
              <a:latin typeface="Times New Roman" pitchFamily="18" charset="0"/>
              <a:cs typeface="Times New Roman" pitchFamily="18" charset="0"/>
            </a:endParaRPr>
          </a:p>
          <a:p>
            <a:pPr algn="just"/>
            <a:r>
              <a:rPr lang="en-US" sz="2200" smtClean="0">
                <a:latin typeface="Times New Roman" pitchFamily="18" charset="0"/>
                <a:cs typeface="Times New Roman" pitchFamily="18" charset="0"/>
              </a:rPr>
              <a:t>Tôi không thích mua sản phẩm A mà thích mua sản phẩm B hơn.</a:t>
            </a:r>
          </a:p>
          <a:p>
            <a:pPr algn="just"/>
            <a:endParaRPr lang="en-US" sz="2200">
              <a:latin typeface="Times New Roman" pitchFamily="18" charset="0"/>
              <a:cs typeface="Times New Roman" pitchFamily="18" charset="0"/>
            </a:endParaRPr>
          </a:p>
          <a:p>
            <a:pPr algn="just"/>
            <a:r>
              <a:rPr lang="en-US" sz="2200" smtClean="0">
                <a:latin typeface="Times New Roman" pitchFamily="18" charset="0"/>
                <a:cs typeface="Times New Roman" pitchFamily="18" charset="0"/>
              </a:rPr>
              <a:t>Hay tôi thề sẽ không bao giờ mua hàng tại siêu thị A nữa !</a:t>
            </a:r>
            <a:endParaRPr lang="en-US" sz="2200">
              <a:latin typeface="Times New Roman" pitchFamily="18" charset="0"/>
              <a:cs typeface="Times New Roman" pitchFamily="18" charset="0"/>
            </a:endParaRPr>
          </a:p>
          <a:p>
            <a:pPr algn="just"/>
            <a:endParaRPr lang="en-US" sz="220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53F86A36-3FE2-48FE-9EFE-DC48600471FD}" type="datetime1">
              <a:rPr lang="en-US" smtClean="0"/>
              <a:t>5/4/2017</a:t>
            </a:fld>
            <a:endParaRPr lang="en-US"/>
          </a:p>
        </p:txBody>
      </p:sp>
      <p:sp>
        <p:nvSpPr>
          <p:cNvPr id="3" name="Slide Number Placeholder 2"/>
          <p:cNvSpPr>
            <a:spLocks noGrp="1"/>
          </p:cNvSpPr>
          <p:nvPr>
            <p:ph type="sldNum" sz="quarter" idx="12"/>
          </p:nvPr>
        </p:nvSpPr>
        <p:spPr/>
        <p:txBody>
          <a:bodyPr/>
          <a:lstStyle/>
          <a:p>
            <a:fld id="{E6CF0B50-A55F-4FB0-B620-583F0007A5C3}" type="slidenum">
              <a:rPr lang="en-US" smtClean="0"/>
              <a:t>8</a:t>
            </a:fld>
            <a:endParaRPr lang="en-US"/>
          </a:p>
        </p:txBody>
      </p:sp>
      <p:sp>
        <p:nvSpPr>
          <p:cNvPr id="5" name="Footer Placeholder 4"/>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483332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05314" y="457200"/>
            <a:ext cx="7315200" cy="5509200"/>
          </a:xfrm>
          <a:prstGeom prst="rect">
            <a:avLst/>
          </a:prstGeom>
          <a:noFill/>
        </p:spPr>
        <p:txBody>
          <a:bodyPr wrap="square" rtlCol="0">
            <a:spAutoFit/>
          </a:bodyPr>
          <a:lstStyle/>
          <a:p>
            <a:pPr marL="457200" indent="-457200" algn="just">
              <a:buFont typeface="Wingdings" pitchFamily="2" charset="2"/>
              <a:buChar char="v"/>
            </a:pPr>
            <a:r>
              <a:rPr lang="en-US" sz="2200" i="1" smtClean="0">
                <a:latin typeface="Times New Roman" pitchFamily="18" charset="0"/>
                <a:cs typeface="Times New Roman" pitchFamily="18" charset="0"/>
              </a:rPr>
              <a:t>Các </a:t>
            </a:r>
            <a:r>
              <a:rPr lang="en-US" sz="2200" i="1">
                <a:latin typeface="Times New Roman" pitchFamily="18" charset="0"/>
                <a:cs typeface="Times New Roman" pitchFamily="18" charset="0"/>
              </a:rPr>
              <a:t>“vấn đề” hay các câu hỏi nghiên cứu chợt xuất hiện trong suy nghĩ của </a:t>
            </a:r>
            <a:r>
              <a:rPr lang="en-US" sz="2200" i="1" smtClean="0">
                <a:latin typeface="Times New Roman" pitchFamily="18" charset="0"/>
                <a:cs typeface="Times New Roman" pitchFamily="18" charset="0"/>
              </a:rPr>
              <a:t>ta </a:t>
            </a:r>
            <a:r>
              <a:rPr lang="en-US" sz="2200" i="1">
                <a:latin typeface="Times New Roman" pitchFamily="18" charset="0"/>
                <a:cs typeface="Times New Roman" pitchFamily="18" charset="0"/>
              </a:rPr>
              <a:t>qua </a:t>
            </a:r>
            <a:r>
              <a:rPr lang="en-US" sz="2200" i="1" smtClean="0">
                <a:latin typeface="Times New Roman" pitchFamily="18" charset="0"/>
                <a:cs typeface="Times New Roman" pitchFamily="18" charset="0"/>
              </a:rPr>
              <a:t>sự tình cờ quan </a:t>
            </a:r>
            <a:r>
              <a:rPr lang="en-US" sz="2200" i="1">
                <a:latin typeface="Times New Roman" pitchFamily="18" charset="0"/>
                <a:cs typeface="Times New Roman" pitchFamily="18" charset="0"/>
              </a:rPr>
              <a:t>sát các hiện tượng của tự nhiên, các hoạt động xảy ra trong xã hội hàng ngày.</a:t>
            </a:r>
          </a:p>
          <a:p>
            <a:pPr algn="just"/>
            <a:endParaRPr lang="en-US" sz="2200" smtClean="0">
              <a:latin typeface="Times New Roman" pitchFamily="18" charset="0"/>
              <a:cs typeface="Times New Roman" pitchFamily="18" charset="0"/>
            </a:endParaRPr>
          </a:p>
          <a:p>
            <a:pPr algn="just"/>
            <a:r>
              <a:rPr lang="en-US" sz="2200" b="1" smtClean="0">
                <a:latin typeface="Times New Roman" pitchFamily="18" charset="0"/>
                <a:cs typeface="Times New Roman" pitchFamily="18" charset="0"/>
              </a:rPr>
              <a:t>Ví dụ: </a:t>
            </a:r>
            <a:endParaRPr lang="en-US" sz="2200" b="1" smtClean="0">
              <a:latin typeface="Times New Roman" pitchFamily="18" charset="0"/>
              <a:cs typeface="Times New Roman" pitchFamily="18" charset="0"/>
            </a:endParaRPr>
          </a:p>
          <a:p>
            <a:pPr algn="just"/>
            <a:endParaRPr lang="en-US" sz="2200" b="1" smtClean="0">
              <a:latin typeface="Times New Roman" pitchFamily="18" charset="0"/>
              <a:cs typeface="Times New Roman" pitchFamily="18" charset="0"/>
            </a:endParaRPr>
          </a:p>
          <a:p>
            <a:pPr algn="just"/>
            <a:r>
              <a:rPr lang="en-US" sz="2200" smtClean="0">
                <a:latin typeface="Times New Roman" pitchFamily="18" charset="0"/>
                <a:cs typeface="Times New Roman" pitchFamily="18" charset="0"/>
              </a:rPr>
              <a:t>Vì sao người dân Châu Phi ồ ạt nhập cư bất hợp pháp vào Châu Âu? Giải pháp nào cho thực trạng này? </a:t>
            </a:r>
          </a:p>
          <a:p>
            <a:pPr algn="just"/>
            <a:endParaRPr lang="en-US" sz="2200">
              <a:latin typeface="Times New Roman" pitchFamily="18" charset="0"/>
              <a:cs typeface="Times New Roman" pitchFamily="18" charset="0"/>
            </a:endParaRPr>
          </a:p>
          <a:p>
            <a:pPr algn="just"/>
            <a:r>
              <a:rPr lang="en-US" sz="2200" smtClean="0">
                <a:latin typeface="Times New Roman" pitchFamily="18" charset="0"/>
                <a:cs typeface="Times New Roman" pitchFamily="18" charset="0"/>
              </a:rPr>
              <a:t>Vì sao thị trường bất động sản đóng băng? Giải pháp nào cho thực trạng này?</a:t>
            </a:r>
          </a:p>
          <a:p>
            <a:pPr algn="just"/>
            <a:endParaRPr lang="en-US" sz="2200">
              <a:latin typeface="Times New Roman" pitchFamily="18" charset="0"/>
              <a:cs typeface="Times New Roman" pitchFamily="18" charset="0"/>
            </a:endParaRPr>
          </a:p>
          <a:p>
            <a:pPr algn="just"/>
            <a:r>
              <a:rPr lang="en-US" sz="2200" smtClean="0">
                <a:latin typeface="Times New Roman" pitchFamily="18" charset="0"/>
                <a:cs typeface="Times New Roman" pitchFamily="18" charset="0"/>
              </a:rPr>
              <a:t>Vì sao các công ty kinh doanh đa cấp bị xã hội lên án? Để tồn tại và được xã hội chấp nhận, các công ty đa cấp cần có những điều chỉnh như thế nào?</a:t>
            </a:r>
            <a:endParaRPr lang="en-US" sz="220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54785447-A778-4C8E-81A1-6E746BFFD399}" type="datetime1">
              <a:rPr lang="en-US" smtClean="0"/>
              <a:t>5/4/2017</a:t>
            </a:fld>
            <a:endParaRPr lang="en-US"/>
          </a:p>
        </p:txBody>
      </p:sp>
      <p:sp>
        <p:nvSpPr>
          <p:cNvPr id="3" name="Slide Number Placeholder 2"/>
          <p:cNvSpPr>
            <a:spLocks noGrp="1"/>
          </p:cNvSpPr>
          <p:nvPr>
            <p:ph type="sldNum" sz="quarter" idx="12"/>
          </p:nvPr>
        </p:nvSpPr>
        <p:spPr/>
        <p:txBody>
          <a:bodyPr/>
          <a:lstStyle/>
          <a:p>
            <a:fld id="{E6CF0B50-A55F-4FB0-B620-583F0007A5C3}" type="slidenum">
              <a:rPr lang="en-US" smtClean="0"/>
              <a:t>9</a:t>
            </a:fld>
            <a:endParaRPr lang="en-US"/>
          </a:p>
        </p:txBody>
      </p:sp>
      <p:sp>
        <p:nvSpPr>
          <p:cNvPr id="5" name="Footer Placeholder 4"/>
          <p:cNvSpPr>
            <a:spLocks noGrp="1"/>
          </p:cNvSpPr>
          <p:nvPr>
            <p:ph type="ftr" sz="quarter" idx="11"/>
          </p:nvPr>
        </p:nvSpPr>
        <p:spPr/>
        <p:txBody>
          <a:bodyPr/>
          <a:lstStyle/>
          <a:p>
            <a:r>
              <a:rPr lang="en-US" smtClean="0"/>
              <a:t>TS. NHAN CẨM TRÍ </a:t>
            </a:r>
            <a:endParaRPr lang="en-US"/>
          </a:p>
        </p:txBody>
      </p:sp>
    </p:spTree>
    <p:extLst>
      <p:ext uri="{BB962C8B-B14F-4D97-AF65-F5344CB8AC3E}">
        <p14:creationId xmlns:p14="http://schemas.microsoft.com/office/powerpoint/2010/main" val="42854309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1551</Words>
  <Application>Microsoft Office PowerPoint</Application>
  <PresentationFormat>On-screen Show (4:3)</PresentationFormat>
  <Paragraphs>356</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saocodon</dc:creator>
  <cp:lastModifiedBy>saocodon</cp:lastModifiedBy>
  <cp:revision>165</cp:revision>
  <dcterms:created xsi:type="dcterms:W3CDTF">2017-04-24T03:49:25Z</dcterms:created>
  <dcterms:modified xsi:type="dcterms:W3CDTF">2017-05-04T04:37:22Z</dcterms:modified>
</cp:coreProperties>
</file>